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slides/slide147.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149"/>
  </p:notesMasterIdLst>
  <p:sldIdLst>
    <p:sldId id="256" r:id="rId2"/>
    <p:sldId id="547" r:id="rId3"/>
    <p:sldId id="548" r:id="rId4"/>
    <p:sldId id="553" r:id="rId5"/>
    <p:sldId id="554" r:id="rId6"/>
    <p:sldId id="555" r:id="rId7"/>
    <p:sldId id="556" r:id="rId8"/>
    <p:sldId id="557" r:id="rId9"/>
    <p:sldId id="558" r:id="rId10"/>
    <p:sldId id="559" r:id="rId11"/>
    <p:sldId id="560" r:id="rId12"/>
    <p:sldId id="862" r:id="rId13"/>
    <p:sldId id="561" r:id="rId14"/>
    <p:sldId id="563" r:id="rId15"/>
    <p:sldId id="863" r:id="rId16"/>
    <p:sldId id="864" r:id="rId17"/>
    <p:sldId id="564" r:id="rId18"/>
    <p:sldId id="566" r:id="rId19"/>
    <p:sldId id="865" r:id="rId20"/>
    <p:sldId id="569" r:id="rId21"/>
    <p:sldId id="610" r:id="rId22"/>
    <p:sldId id="570" r:id="rId23"/>
    <p:sldId id="872" r:id="rId24"/>
    <p:sldId id="873" r:id="rId25"/>
    <p:sldId id="588" r:id="rId26"/>
    <p:sldId id="589" r:id="rId27"/>
    <p:sldId id="590" r:id="rId28"/>
    <p:sldId id="867" r:id="rId29"/>
    <p:sldId id="868" r:id="rId30"/>
    <p:sldId id="874" r:id="rId31"/>
    <p:sldId id="870" r:id="rId32"/>
    <p:sldId id="871" r:id="rId33"/>
    <p:sldId id="592" r:id="rId34"/>
    <p:sldId id="593" r:id="rId35"/>
    <p:sldId id="866" r:id="rId36"/>
    <p:sldId id="594" r:id="rId37"/>
    <p:sldId id="595" r:id="rId38"/>
    <p:sldId id="596" r:id="rId39"/>
    <p:sldId id="597" r:id="rId40"/>
    <p:sldId id="599" r:id="rId41"/>
    <p:sldId id="568" r:id="rId42"/>
    <p:sldId id="600" r:id="rId43"/>
    <p:sldId id="601" r:id="rId44"/>
    <p:sldId id="602" r:id="rId45"/>
    <p:sldId id="603" r:id="rId46"/>
    <p:sldId id="605" r:id="rId47"/>
    <p:sldId id="606" r:id="rId48"/>
    <p:sldId id="876" r:id="rId49"/>
    <p:sldId id="609" r:id="rId50"/>
    <p:sldId id="875" r:id="rId51"/>
    <p:sldId id="900" r:id="rId52"/>
    <p:sldId id="624" r:id="rId53"/>
    <p:sldId id="619" r:id="rId54"/>
    <p:sldId id="550" r:id="rId55"/>
    <p:sldId id="620" r:id="rId56"/>
    <p:sldId id="835" r:id="rId57"/>
    <p:sldId id="836" r:id="rId58"/>
    <p:sldId id="837" r:id="rId59"/>
    <p:sldId id="622" r:id="rId60"/>
    <p:sldId id="621" r:id="rId61"/>
    <p:sldId id="839" r:id="rId62"/>
    <p:sldId id="877" r:id="rId63"/>
    <p:sldId id="840" r:id="rId64"/>
    <p:sldId id="878" r:id="rId65"/>
    <p:sldId id="704" r:id="rId66"/>
    <p:sldId id="735" r:id="rId67"/>
    <p:sldId id="738" r:id="rId68"/>
    <p:sldId id="739" r:id="rId69"/>
    <p:sldId id="709" r:id="rId70"/>
    <p:sldId id="740" r:id="rId71"/>
    <p:sldId id="741" r:id="rId72"/>
    <p:sldId id="742" r:id="rId73"/>
    <p:sldId id="743" r:id="rId74"/>
    <p:sldId id="715" r:id="rId75"/>
    <p:sldId id="744" r:id="rId76"/>
    <p:sldId id="813" r:id="rId77"/>
    <p:sldId id="746" r:id="rId78"/>
    <p:sldId id="747" r:id="rId79"/>
    <p:sldId id="748" r:id="rId80"/>
    <p:sldId id="750" r:id="rId81"/>
    <p:sldId id="751" r:id="rId82"/>
    <p:sldId id="816" r:id="rId83"/>
    <p:sldId id="817" r:id="rId84"/>
    <p:sldId id="818" r:id="rId85"/>
    <p:sldId id="759" r:id="rId86"/>
    <p:sldId id="767" r:id="rId87"/>
    <p:sldId id="753" r:id="rId88"/>
    <p:sldId id="756" r:id="rId89"/>
    <p:sldId id="824" r:id="rId90"/>
    <p:sldId id="761" r:id="rId91"/>
    <p:sldId id="819" r:id="rId92"/>
    <p:sldId id="758" r:id="rId93"/>
    <p:sldId id="821" r:id="rId94"/>
    <p:sldId id="762" r:id="rId95"/>
    <p:sldId id="768" r:id="rId96"/>
    <p:sldId id="822" r:id="rId97"/>
    <p:sldId id="825" r:id="rId98"/>
    <p:sldId id="826" r:id="rId99"/>
    <p:sldId id="749" r:id="rId100"/>
    <p:sldId id="860" r:id="rId101"/>
    <p:sldId id="902" r:id="rId102"/>
    <p:sldId id="838" r:id="rId103"/>
    <p:sldId id="880" r:id="rId104"/>
    <p:sldId id="881" r:id="rId105"/>
    <p:sldId id="882" r:id="rId106"/>
    <p:sldId id="883" r:id="rId107"/>
    <p:sldId id="884" r:id="rId108"/>
    <p:sldId id="885" r:id="rId109"/>
    <p:sldId id="886" r:id="rId110"/>
    <p:sldId id="887" r:id="rId111"/>
    <p:sldId id="888" r:id="rId112"/>
    <p:sldId id="889" r:id="rId113"/>
    <p:sldId id="890" r:id="rId114"/>
    <p:sldId id="891" r:id="rId115"/>
    <p:sldId id="892" r:id="rId116"/>
    <p:sldId id="893" r:id="rId117"/>
    <p:sldId id="894" r:id="rId118"/>
    <p:sldId id="895" r:id="rId119"/>
    <p:sldId id="896" r:id="rId120"/>
    <p:sldId id="897" r:id="rId121"/>
    <p:sldId id="898" r:id="rId122"/>
    <p:sldId id="899" r:id="rId123"/>
    <p:sldId id="901" r:id="rId124"/>
    <p:sldId id="858" r:id="rId125"/>
    <p:sldId id="811" r:id="rId126"/>
    <p:sldId id="779" r:id="rId127"/>
    <p:sldId id="781" r:id="rId128"/>
    <p:sldId id="782" r:id="rId129"/>
    <p:sldId id="783" r:id="rId130"/>
    <p:sldId id="785" r:id="rId131"/>
    <p:sldId id="786" r:id="rId132"/>
    <p:sldId id="787" r:id="rId133"/>
    <p:sldId id="792" r:id="rId134"/>
    <p:sldId id="793" r:id="rId135"/>
    <p:sldId id="795" r:id="rId136"/>
    <p:sldId id="798" r:id="rId137"/>
    <p:sldId id="797" r:id="rId138"/>
    <p:sldId id="799" r:id="rId139"/>
    <p:sldId id="805" r:id="rId140"/>
    <p:sldId id="800" r:id="rId141"/>
    <p:sldId id="802" r:id="rId142"/>
    <p:sldId id="794" r:id="rId143"/>
    <p:sldId id="812" r:id="rId144"/>
    <p:sldId id="807" r:id="rId145"/>
    <p:sldId id="808" r:id="rId146"/>
    <p:sldId id="879" r:id="rId147"/>
    <p:sldId id="809"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8325" autoAdjust="0"/>
  </p:normalViewPr>
  <p:slideViewPr>
    <p:cSldViewPr snapToGrid="0">
      <p:cViewPr>
        <p:scale>
          <a:sx n="93" d="100"/>
          <a:sy n="93" d="100"/>
        </p:scale>
        <p:origin x="-1230" y="-240"/>
      </p:cViewPr>
      <p:guideLst>
        <p:guide orient="horz" pos="2160"/>
        <p:guide pos="3840"/>
      </p:guideLst>
    </p:cSldViewPr>
  </p:slideViewPr>
  <p:notesTextViewPr>
    <p:cViewPr>
      <p:scale>
        <a:sx n="1" d="1"/>
        <a:sy n="1" d="1"/>
      </p:scale>
      <p:origin x="0" y="0"/>
    </p:cViewPr>
  </p:notesTextViewPr>
  <p:sorterViewPr>
    <p:cViewPr>
      <p:scale>
        <a:sx n="100" d="100"/>
        <a:sy n="100" d="100"/>
      </p:scale>
      <p:origin x="0" y="-2479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7E6B77-782C-4F54-BE6C-31BADD9648BC}" type="doc">
      <dgm:prSet loTypeId="urn:microsoft.com/office/officeart/2005/8/layout/chart3" loCatId="relationship" qsTypeId="urn:microsoft.com/office/officeart/2005/8/quickstyle/3d2" qsCatId="3D" csTypeId="urn:microsoft.com/office/officeart/2005/8/colors/colorful4" csCatId="colorful" phldr="1"/>
      <dgm:spPr/>
    </dgm:pt>
    <dgm:pt modelId="{113511EA-DDB8-4C00-8B93-575B04170728}">
      <dgm:prSet phldrT="[Text]"/>
      <dgm:spPr/>
      <dgm:t>
        <a:bodyPr/>
        <a:lstStyle/>
        <a:p>
          <a:r>
            <a:rPr lang="en-US" b="1" dirty="0" smtClean="0"/>
            <a:t>IPC measures</a:t>
          </a:r>
          <a:endParaRPr lang="en-US" b="1" dirty="0"/>
        </a:p>
      </dgm:t>
    </dgm:pt>
    <dgm:pt modelId="{FE55575C-71C2-4487-93B4-A94AB1893DB2}" type="parTrans" cxnId="{917EF8B8-3D50-4F63-84EC-97D711987AE2}">
      <dgm:prSet/>
      <dgm:spPr/>
      <dgm:t>
        <a:bodyPr/>
        <a:lstStyle/>
        <a:p>
          <a:endParaRPr lang="en-US"/>
        </a:p>
      </dgm:t>
    </dgm:pt>
    <dgm:pt modelId="{DED39ACF-DE69-45A4-B5BB-472CF0693A94}" type="sibTrans" cxnId="{917EF8B8-3D50-4F63-84EC-97D711987AE2}">
      <dgm:prSet/>
      <dgm:spPr/>
      <dgm:t>
        <a:bodyPr/>
        <a:lstStyle/>
        <a:p>
          <a:endParaRPr lang="en-US"/>
        </a:p>
      </dgm:t>
    </dgm:pt>
    <dgm:pt modelId="{818E5EB5-06C2-4A3C-9187-DA222542B5AA}">
      <dgm:prSet phldrT="[Text]"/>
      <dgm:spPr/>
      <dgm:t>
        <a:bodyPr/>
        <a:lstStyle/>
        <a:p>
          <a:r>
            <a:rPr lang="en-US" b="1" dirty="0" smtClean="0"/>
            <a:t>Hand Hygiene</a:t>
          </a:r>
          <a:endParaRPr lang="en-US" b="1" dirty="0"/>
        </a:p>
      </dgm:t>
    </dgm:pt>
    <dgm:pt modelId="{88E9275A-B7C0-4276-9A70-2320B18BA4E5}" type="parTrans" cxnId="{D4D63A16-1DF9-4C7F-B24D-0C5567669057}">
      <dgm:prSet/>
      <dgm:spPr/>
      <dgm:t>
        <a:bodyPr/>
        <a:lstStyle/>
        <a:p>
          <a:endParaRPr lang="en-US"/>
        </a:p>
      </dgm:t>
    </dgm:pt>
    <dgm:pt modelId="{D26D9345-C37D-40B4-BD8D-11EFF4027577}" type="sibTrans" cxnId="{D4D63A16-1DF9-4C7F-B24D-0C5567669057}">
      <dgm:prSet/>
      <dgm:spPr/>
      <dgm:t>
        <a:bodyPr/>
        <a:lstStyle/>
        <a:p>
          <a:endParaRPr lang="en-US"/>
        </a:p>
      </dgm:t>
    </dgm:pt>
    <dgm:pt modelId="{8E91DE4F-4073-4121-97D6-8F768C83017E}">
      <dgm:prSet phldrT="[Text]"/>
      <dgm:spPr/>
      <dgm:t>
        <a:bodyPr/>
        <a:lstStyle/>
        <a:p>
          <a:r>
            <a:rPr lang="en-US" b="1" dirty="0" smtClean="0"/>
            <a:t>Mask</a:t>
          </a:r>
          <a:endParaRPr lang="en-US" b="1" dirty="0"/>
        </a:p>
      </dgm:t>
    </dgm:pt>
    <dgm:pt modelId="{6B0CE137-A7A1-415A-8DD6-6401FB592B90}" type="parTrans" cxnId="{D59D6247-3BBE-4F10-9B09-C54191367066}">
      <dgm:prSet/>
      <dgm:spPr/>
      <dgm:t>
        <a:bodyPr/>
        <a:lstStyle/>
        <a:p>
          <a:endParaRPr lang="en-US"/>
        </a:p>
      </dgm:t>
    </dgm:pt>
    <dgm:pt modelId="{F7EA576B-38A2-4626-85CA-E49FF56E991C}" type="sibTrans" cxnId="{D59D6247-3BBE-4F10-9B09-C54191367066}">
      <dgm:prSet/>
      <dgm:spPr/>
      <dgm:t>
        <a:bodyPr/>
        <a:lstStyle/>
        <a:p>
          <a:endParaRPr lang="en-US"/>
        </a:p>
      </dgm:t>
    </dgm:pt>
    <dgm:pt modelId="{5E244EEA-821C-4B3F-9246-ABD64D523503}">
      <dgm:prSet phldrT="[Text]"/>
      <dgm:spPr/>
      <dgm:t>
        <a:bodyPr/>
        <a:lstStyle/>
        <a:p>
          <a:r>
            <a:rPr lang="en-US" b="1" dirty="0" smtClean="0"/>
            <a:t>Social Distancing</a:t>
          </a:r>
          <a:endParaRPr lang="en-US" b="1" dirty="0"/>
        </a:p>
      </dgm:t>
    </dgm:pt>
    <dgm:pt modelId="{AE420299-D980-40F8-8C0C-DEF4DBFEBA6D}" type="parTrans" cxnId="{1C864E72-A068-45D1-AD9E-90A15F105491}">
      <dgm:prSet/>
      <dgm:spPr/>
      <dgm:t>
        <a:bodyPr/>
        <a:lstStyle/>
        <a:p>
          <a:endParaRPr lang="en-US"/>
        </a:p>
      </dgm:t>
    </dgm:pt>
    <dgm:pt modelId="{0024383E-F322-440F-A155-E38689E7882B}" type="sibTrans" cxnId="{1C864E72-A068-45D1-AD9E-90A15F105491}">
      <dgm:prSet/>
      <dgm:spPr/>
      <dgm:t>
        <a:bodyPr/>
        <a:lstStyle/>
        <a:p>
          <a:endParaRPr lang="en-US"/>
        </a:p>
      </dgm:t>
    </dgm:pt>
    <dgm:pt modelId="{09BE01B3-C86F-4167-8385-1587CD1A7602}" type="pres">
      <dgm:prSet presAssocID="{4A7E6B77-782C-4F54-BE6C-31BADD9648BC}" presName="compositeShape" presStyleCnt="0">
        <dgm:presLayoutVars>
          <dgm:chMax val="7"/>
          <dgm:dir/>
          <dgm:resizeHandles val="exact"/>
        </dgm:presLayoutVars>
      </dgm:prSet>
      <dgm:spPr/>
    </dgm:pt>
    <dgm:pt modelId="{51CB6579-BC7A-4975-85BF-B6F64E9ADBBF}" type="pres">
      <dgm:prSet presAssocID="{4A7E6B77-782C-4F54-BE6C-31BADD9648BC}" presName="wedge1" presStyleLbl="node1" presStyleIdx="0" presStyleCnt="4"/>
      <dgm:spPr/>
      <dgm:t>
        <a:bodyPr/>
        <a:lstStyle/>
        <a:p>
          <a:endParaRPr lang="en-US"/>
        </a:p>
      </dgm:t>
    </dgm:pt>
    <dgm:pt modelId="{6ABDBF3E-F78A-484B-9175-BCA2F2006A6E}" type="pres">
      <dgm:prSet presAssocID="{4A7E6B77-782C-4F54-BE6C-31BADD9648BC}" presName="wedge1Tx" presStyleLbl="node1" presStyleIdx="0" presStyleCnt="4">
        <dgm:presLayoutVars>
          <dgm:chMax val="0"/>
          <dgm:chPref val="0"/>
          <dgm:bulletEnabled val="1"/>
        </dgm:presLayoutVars>
      </dgm:prSet>
      <dgm:spPr/>
      <dgm:t>
        <a:bodyPr/>
        <a:lstStyle/>
        <a:p>
          <a:endParaRPr lang="en-US"/>
        </a:p>
      </dgm:t>
    </dgm:pt>
    <dgm:pt modelId="{E9E5C858-411C-47C1-973F-D92DF05660F3}" type="pres">
      <dgm:prSet presAssocID="{4A7E6B77-782C-4F54-BE6C-31BADD9648BC}" presName="wedge2" presStyleLbl="node1" presStyleIdx="1" presStyleCnt="4"/>
      <dgm:spPr/>
      <dgm:t>
        <a:bodyPr/>
        <a:lstStyle/>
        <a:p>
          <a:endParaRPr lang="en-US"/>
        </a:p>
      </dgm:t>
    </dgm:pt>
    <dgm:pt modelId="{F7FDBCAD-13D3-4C4D-B85B-B1C46EA9DE72}" type="pres">
      <dgm:prSet presAssocID="{4A7E6B77-782C-4F54-BE6C-31BADD9648BC}" presName="wedge2Tx" presStyleLbl="node1" presStyleIdx="1" presStyleCnt="4">
        <dgm:presLayoutVars>
          <dgm:chMax val="0"/>
          <dgm:chPref val="0"/>
          <dgm:bulletEnabled val="1"/>
        </dgm:presLayoutVars>
      </dgm:prSet>
      <dgm:spPr/>
      <dgm:t>
        <a:bodyPr/>
        <a:lstStyle/>
        <a:p>
          <a:endParaRPr lang="en-US"/>
        </a:p>
      </dgm:t>
    </dgm:pt>
    <dgm:pt modelId="{B4035CAC-D32A-4F4C-86BA-D6C133B0B903}" type="pres">
      <dgm:prSet presAssocID="{4A7E6B77-782C-4F54-BE6C-31BADD9648BC}" presName="wedge3" presStyleLbl="node1" presStyleIdx="2" presStyleCnt="4"/>
      <dgm:spPr/>
      <dgm:t>
        <a:bodyPr/>
        <a:lstStyle/>
        <a:p>
          <a:endParaRPr lang="en-US"/>
        </a:p>
      </dgm:t>
    </dgm:pt>
    <dgm:pt modelId="{4ED4C2ED-8C1F-4259-86A5-06E0CF4B231D}" type="pres">
      <dgm:prSet presAssocID="{4A7E6B77-782C-4F54-BE6C-31BADD9648BC}" presName="wedge3Tx" presStyleLbl="node1" presStyleIdx="2" presStyleCnt="4">
        <dgm:presLayoutVars>
          <dgm:chMax val="0"/>
          <dgm:chPref val="0"/>
          <dgm:bulletEnabled val="1"/>
        </dgm:presLayoutVars>
      </dgm:prSet>
      <dgm:spPr/>
      <dgm:t>
        <a:bodyPr/>
        <a:lstStyle/>
        <a:p>
          <a:endParaRPr lang="en-US"/>
        </a:p>
      </dgm:t>
    </dgm:pt>
    <dgm:pt modelId="{494493FA-C154-4894-AED8-6B5C57E80FF2}" type="pres">
      <dgm:prSet presAssocID="{4A7E6B77-782C-4F54-BE6C-31BADD9648BC}" presName="wedge4" presStyleLbl="node1" presStyleIdx="3" presStyleCnt="4"/>
      <dgm:spPr/>
      <dgm:t>
        <a:bodyPr/>
        <a:lstStyle/>
        <a:p>
          <a:endParaRPr lang="en-US"/>
        </a:p>
      </dgm:t>
    </dgm:pt>
    <dgm:pt modelId="{E9AB245C-C09F-42A1-92E5-DCB339DDFAC5}" type="pres">
      <dgm:prSet presAssocID="{4A7E6B77-782C-4F54-BE6C-31BADD9648BC}" presName="wedge4Tx" presStyleLbl="node1" presStyleIdx="3" presStyleCnt="4">
        <dgm:presLayoutVars>
          <dgm:chMax val="0"/>
          <dgm:chPref val="0"/>
          <dgm:bulletEnabled val="1"/>
        </dgm:presLayoutVars>
      </dgm:prSet>
      <dgm:spPr/>
      <dgm:t>
        <a:bodyPr/>
        <a:lstStyle/>
        <a:p>
          <a:endParaRPr lang="en-US"/>
        </a:p>
      </dgm:t>
    </dgm:pt>
  </dgm:ptLst>
  <dgm:cxnLst>
    <dgm:cxn modelId="{11B137DF-90DE-4011-AA1D-979A64A90967}" type="presOf" srcId="{8E91DE4F-4073-4121-97D6-8F768C83017E}" destId="{E9AB245C-C09F-42A1-92E5-DCB339DDFAC5}" srcOrd="1" destOrd="0" presId="urn:microsoft.com/office/officeart/2005/8/layout/chart3"/>
    <dgm:cxn modelId="{D4D63A16-1DF9-4C7F-B24D-0C5567669057}" srcId="{4A7E6B77-782C-4F54-BE6C-31BADD9648BC}" destId="{818E5EB5-06C2-4A3C-9187-DA222542B5AA}" srcOrd="2" destOrd="0" parTransId="{88E9275A-B7C0-4276-9A70-2320B18BA4E5}" sibTransId="{D26D9345-C37D-40B4-BD8D-11EFF4027577}"/>
    <dgm:cxn modelId="{D59D6247-3BBE-4F10-9B09-C54191367066}" srcId="{4A7E6B77-782C-4F54-BE6C-31BADD9648BC}" destId="{8E91DE4F-4073-4121-97D6-8F768C83017E}" srcOrd="3" destOrd="0" parTransId="{6B0CE137-A7A1-415A-8DD6-6401FB592B90}" sibTransId="{F7EA576B-38A2-4626-85CA-E49FF56E991C}"/>
    <dgm:cxn modelId="{4D82B1D0-7C95-4A65-B493-6294C66B303D}" type="presOf" srcId="{818E5EB5-06C2-4A3C-9187-DA222542B5AA}" destId="{B4035CAC-D32A-4F4C-86BA-D6C133B0B903}" srcOrd="0" destOrd="0" presId="urn:microsoft.com/office/officeart/2005/8/layout/chart3"/>
    <dgm:cxn modelId="{1C864E72-A068-45D1-AD9E-90A15F105491}" srcId="{4A7E6B77-782C-4F54-BE6C-31BADD9648BC}" destId="{5E244EEA-821C-4B3F-9246-ABD64D523503}" srcOrd="1" destOrd="0" parTransId="{AE420299-D980-40F8-8C0C-DEF4DBFEBA6D}" sibTransId="{0024383E-F322-440F-A155-E38689E7882B}"/>
    <dgm:cxn modelId="{B01C7064-52BB-49A8-A955-8972702249FE}" type="presOf" srcId="{5E244EEA-821C-4B3F-9246-ABD64D523503}" destId="{F7FDBCAD-13D3-4C4D-B85B-B1C46EA9DE72}" srcOrd="1" destOrd="0" presId="urn:microsoft.com/office/officeart/2005/8/layout/chart3"/>
    <dgm:cxn modelId="{2189A904-ECBB-4B70-A2BF-A373D0125A16}" type="presOf" srcId="{5E244EEA-821C-4B3F-9246-ABD64D523503}" destId="{E9E5C858-411C-47C1-973F-D92DF05660F3}" srcOrd="0" destOrd="0" presId="urn:microsoft.com/office/officeart/2005/8/layout/chart3"/>
    <dgm:cxn modelId="{E94F7096-2F02-4F4C-A12C-56B36F101C40}" type="presOf" srcId="{4A7E6B77-782C-4F54-BE6C-31BADD9648BC}" destId="{09BE01B3-C86F-4167-8385-1587CD1A7602}" srcOrd="0" destOrd="0" presId="urn:microsoft.com/office/officeart/2005/8/layout/chart3"/>
    <dgm:cxn modelId="{E80F89C6-4F09-46E4-893D-18B800374388}" type="presOf" srcId="{113511EA-DDB8-4C00-8B93-575B04170728}" destId="{6ABDBF3E-F78A-484B-9175-BCA2F2006A6E}" srcOrd="1" destOrd="0" presId="urn:microsoft.com/office/officeart/2005/8/layout/chart3"/>
    <dgm:cxn modelId="{FB953165-CE74-4828-9C5C-043C34C2FAC1}" type="presOf" srcId="{8E91DE4F-4073-4121-97D6-8F768C83017E}" destId="{494493FA-C154-4894-AED8-6B5C57E80FF2}" srcOrd="0" destOrd="0" presId="urn:microsoft.com/office/officeart/2005/8/layout/chart3"/>
    <dgm:cxn modelId="{891F936C-A803-4D7F-A9B5-715E55A2244E}" type="presOf" srcId="{113511EA-DDB8-4C00-8B93-575B04170728}" destId="{51CB6579-BC7A-4975-85BF-B6F64E9ADBBF}" srcOrd="0" destOrd="0" presId="urn:microsoft.com/office/officeart/2005/8/layout/chart3"/>
    <dgm:cxn modelId="{917EF8B8-3D50-4F63-84EC-97D711987AE2}" srcId="{4A7E6B77-782C-4F54-BE6C-31BADD9648BC}" destId="{113511EA-DDB8-4C00-8B93-575B04170728}" srcOrd="0" destOrd="0" parTransId="{FE55575C-71C2-4487-93B4-A94AB1893DB2}" sibTransId="{DED39ACF-DE69-45A4-B5BB-472CF0693A94}"/>
    <dgm:cxn modelId="{DF520CDB-C7FA-4239-ADBA-CE8D26D63A10}" type="presOf" srcId="{818E5EB5-06C2-4A3C-9187-DA222542B5AA}" destId="{4ED4C2ED-8C1F-4259-86A5-06E0CF4B231D}" srcOrd="1" destOrd="0" presId="urn:microsoft.com/office/officeart/2005/8/layout/chart3"/>
    <dgm:cxn modelId="{33CCC479-F2E2-47FB-81AA-DBA1B3206256}" type="presParOf" srcId="{09BE01B3-C86F-4167-8385-1587CD1A7602}" destId="{51CB6579-BC7A-4975-85BF-B6F64E9ADBBF}" srcOrd="0" destOrd="0" presId="urn:microsoft.com/office/officeart/2005/8/layout/chart3"/>
    <dgm:cxn modelId="{EA449F93-C699-4157-8668-9D0B2DA95B8D}" type="presParOf" srcId="{09BE01B3-C86F-4167-8385-1587CD1A7602}" destId="{6ABDBF3E-F78A-484B-9175-BCA2F2006A6E}" srcOrd="1" destOrd="0" presId="urn:microsoft.com/office/officeart/2005/8/layout/chart3"/>
    <dgm:cxn modelId="{C9260C40-CA37-474F-892A-A12EBF6B28E7}" type="presParOf" srcId="{09BE01B3-C86F-4167-8385-1587CD1A7602}" destId="{E9E5C858-411C-47C1-973F-D92DF05660F3}" srcOrd="2" destOrd="0" presId="urn:microsoft.com/office/officeart/2005/8/layout/chart3"/>
    <dgm:cxn modelId="{40B6AA51-314A-4F3C-B235-EC0A0FEDD2B9}" type="presParOf" srcId="{09BE01B3-C86F-4167-8385-1587CD1A7602}" destId="{F7FDBCAD-13D3-4C4D-B85B-B1C46EA9DE72}" srcOrd="3" destOrd="0" presId="urn:microsoft.com/office/officeart/2005/8/layout/chart3"/>
    <dgm:cxn modelId="{D9CFA49C-8707-4399-B4A3-DC7C33EFD0C0}" type="presParOf" srcId="{09BE01B3-C86F-4167-8385-1587CD1A7602}" destId="{B4035CAC-D32A-4F4C-86BA-D6C133B0B903}" srcOrd="4" destOrd="0" presId="urn:microsoft.com/office/officeart/2005/8/layout/chart3"/>
    <dgm:cxn modelId="{01388BAF-E68D-4989-B566-9DB94EE129AF}" type="presParOf" srcId="{09BE01B3-C86F-4167-8385-1587CD1A7602}" destId="{4ED4C2ED-8C1F-4259-86A5-06E0CF4B231D}" srcOrd="5" destOrd="0" presId="urn:microsoft.com/office/officeart/2005/8/layout/chart3"/>
    <dgm:cxn modelId="{7B90B4BC-4EFE-430E-ABF0-78DF26189423}" type="presParOf" srcId="{09BE01B3-C86F-4167-8385-1587CD1A7602}" destId="{494493FA-C154-4894-AED8-6B5C57E80FF2}" srcOrd="6" destOrd="0" presId="urn:microsoft.com/office/officeart/2005/8/layout/chart3"/>
    <dgm:cxn modelId="{F9FFDD52-8879-48C1-9FD3-42410198974E}" type="presParOf" srcId="{09BE01B3-C86F-4167-8385-1587CD1A7602}" destId="{E9AB245C-C09F-42A1-92E5-DCB339DDFAC5}" srcOrd="7" destOrd="0" presId="urn:microsoft.com/office/officeart/2005/8/layout/chart3"/>
  </dgm:cxnLst>
  <dgm:bg/>
  <dgm:whole/>
</dgm:dataModel>
</file>

<file path=ppt/diagrams/data2.xml><?xml version="1.0" encoding="utf-8"?>
<dgm:dataModel xmlns:dgm="http://schemas.openxmlformats.org/drawingml/2006/diagram" xmlns:a="http://schemas.openxmlformats.org/drawingml/2006/main">
  <dgm:ptLst>
    <dgm:pt modelId="{6B73E61C-8EE7-40A5-9130-21276C30D173}" type="doc">
      <dgm:prSet loTypeId="urn:microsoft.com/office/officeart/2005/8/layout/hProcess9" loCatId="process" qsTypeId="urn:microsoft.com/office/officeart/2005/8/quickstyle/3d2" qsCatId="3D" csTypeId="urn:microsoft.com/office/officeart/2005/8/colors/accent1_2" csCatId="accent1" phldr="1"/>
      <dgm:spPr/>
    </dgm:pt>
    <dgm:pt modelId="{909270AD-1E07-4483-A65C-85DB4CF25142}">
      <dgm:prSet phldrT="[Text]" custT="1"/>
      <dgm:spPr>
        <a:solidFill>
          <a:srgbClr val="00B050"/>
        </a:solidFill>
      </dgm:spPr>
      <dgm:t>
        <a:bodyPr/>
        <a:lstStyle/>
        <a:p>
          <a:r>
            <a:rPr lang="en-US" sz="2400" b="1" dirty="0" smtClean="0"/>
            <a:t>Mild to Moderate</a:t>
          </a:r>
        </a:p>
        <a:p>
          <a:r>
            <a:rPr lang="en-US" sz="2400" b="1" dirty="0" smtClean="0"/>
            <a:t>Home treatment</a:t>
          </a:r>
          <a:endParaRPr lang="en-US" sz="2400" b="1" dirty="0"/>
        </a:p>
      </dgm:t>
    </dgm:pt>
    <dgm:pt modelId="{88A52333-01D1-481D-A02E-BCE658868D25}" type="parTrans" cxnId="{EAD4A1E2-5541-4B3E-A780-5A1D9F57390A}">
      <dgm:prSet/>
      <dgm:spPr/>
      <dgm:t>
        <a:bodyPr/>
        <a:lstStyle/>
        <a:p>
          <a:endParaRPr lang="en-US"/>
        </a:p>
      </dgm:t>
    </dgm:pt>
    <dgm:pt modelId="{438D6DE8-B877-4F54-9913-098D3424A853}" type="sibTrans" cxnId="{EAD4A1E2-5541-4B3E-A780-5A1D9F57390A}">
      <dgm:prSet/>
      <dgm:spPr/>
      <dgm:t>
        <a:bodyPr/>
        <a:lstStyle/>
        <a:p>
          <a:endParaRPr lang="en-US"/>
        </a:p>
      </dgm:t>
    </dgm:pt>
    <dgm:pt modelId="{605797E4-2048-4003-A348-E63B33CCB1DC}">
      <dgm:prSet phldrT="[Text]" custT="1"/>
      <dgm:spPr>
        <a:solidFill>
          <a:srgbClr val="EC9514"/>
        </a:solidFill>
      </dgm:spPr>
      <dgm:t>
        <a:bodyPr/>
        <a:lstStyle/>
        <a:p>
          <a:r>
            <a:rPr lang="en-US" sz="2400" b="1" dirty="0" smtClean="0"/>
            <a:t>Moderate to Severe</a:t>
          </a:r>
        </a:p>
        <a:p>
          <a:r>
            <a:rPr lang="en-US" sz="2400" b="1" dirty="0" smtClean="0"/>
            <a:t>Likely needs O</a:t>
          </a:r>
          <a:r>
            <a:rPr lang="en-US" sz="2400" b="1" baseline="-25000" dirty="0" smtClean="0"/>
            <a:t>2</a:t>
          </a:r>
          <a:endParaRPr lang="en-US" sz="2400" b="1" baseline="-25000" dirty="0"/>
        </a:p>
      </dgm:t>
    </dgm:pt>
    <dgm:pt modelId="{9A5F60AC-D1C6-484B-B15F-C2F6D9F3700E}" type="parTrans" cxnId="{7A68C67A-C5A6-4B63-84CC-A2CBDB91C3EF}">
      <dgm:prSet/>
      <dgm:spPr/>
      <dgm:t>
        <a:bodyPr/>
        <a:lstStyle/>
        <a:p>
          <a:endParaRPr lang="en-US"/>
        </a:p>
      </dgm:t>
    </dgm:pt>
    <dgm:pt modelId="{1E95A558-5955-424F-8E5E-F60E4B52EE9A}" type="sibTrans" cxnId="{7A68C67A-C5A6-4B63-84CC-A2CBDB91C3EF}">
      <dgm:prSet/>
      <dgm:spPr/>
      <dgm:t>
        <a:bodyPr/>
        <a:lstStyle/>
        <a:p>
          <a:endParaRPr lang="en-US"/>
        </a:p>
      </dgm:t>
    </dgm:pt>
    <dgm:pt modelId="{E3F5A910-A80F-4E03-9230-69728B61007D}">
      <dgm:prSet phldrT="[Text]" custT="1"/>
      <dgm:spPr>
        <a:solidFill>
          <a:srgbClr val="FF0000"/>
        </a:solidFill>
      </dgm:spPr>
      <dgm:t>
        <a:bodyPr/>
        <a:lstStyle/>
        <a:p>
          <a:r>
            <a:rPr lang="en-US" sz="2400" b="1" dirty="0" smtClean="0"/>
            <a:t>Severe to Critical</a:t>
          </a:r>
        </a:p>
        <a:p>
          <a:r>
            <a:rPr lang="en-US" sz="2400" b="1" dirty="0" smtClean="0"/>
            <a:t>Probably needs ICU</a:t>
          </a:r>
          <a:endParaRPr lang="en-US" sz="2400" b="1" dirty="0"/>
        </a:p>
      </dgm:t>
    </dgm:pt>
    <dgm:pt modelId="{9BB2F9D7-8048-4507-AEA5-A0F7766F4EA3}" type="parTrans" cxnId="{51C0C9D6-B336-4020-A30F-649E96E84828}">
      <dgm:prSet/>
      <dgm:spPr/>
      <dgm:t>
        <a:bodyPr/>
        <a:lstStyle/>
        <a:p>
          <a:endParaRPr lang="en-US"/>
        </a:p>
      </dgm:t>
    </dgm:pt>
    <dgm:pt modelId="{FEA45F3F-C4B7-4F72-8E27-80F39C2D8C16}" type="sibTrans" cxnId="{51C0C9D6-B336-4020-A30F-649E96E84828}">
      <dgm:prSet/>
      <dgm:spPr/>
      <dgm:t>
        <a:bodyPr/>
        <a:lstStyle/>
        <a:p>
          <a:endParaRPr lang="en-US"/>
        </a:p>
      </dgm:t>
    </dgm:pt>
    <dgm:pt modelId="{8E7C74DD-F503-4A04-9595-47069B04D035}" type="pres">
      <dgm:prSet presAssocID="{6B73E61C-8EE7-40A5-9130-21276C30D173}" presName="CompostProcess" presStyleCnt="0">
        <dgm:presLayoutVars>
          <dgm:dir/>
          <dgm:resizeHandles val="exact"/>
        </dgm:presLayoutVars>
      </dgm:prSet>
      <dgm:spPr/>
    </dgm:pt>
    <dgm:pt modelId="{5933BF6D-2D17-43E2-9318-AD840DC77082}" type="pres">
      <dgm:prSet presAssocID="{6B73E61C-8EE7-40A5-9130-21276C30D173}" presName="arrow" presStyleLbl="bgShp" presStyleIdx="0" presStyleCnt="1"/>
      <dgm:spPr/>
    </dgm:pt>
    <dgm:pt modelId="{BF9FFE06-B274-4D9F-BACC-0E81DBE72D99}" type="pres">
      <dgm:prSet presAssocID="{6B73E61C-8EE7-40A5-9130-21276C30D173}" presName="linearProcess" presStyleCnt="0"/>
      <dgm:spPr/>
    </dgm:pt>
    <dgm:pt modelId="{F097FFE5-433D-4BFF-904B-33EFD24388D7}" type="pres">
      <dgm:prSet presAssocID="{909270AD-1E07-4483-A65C-85DB4CF25142}" presName="textNode" presStyleLbl="node1" presStyleIdx="0" presStyleCnt="3">
        <dgm:presLayoutVars>
          <dgm:bulletEnabled val="1"/>
        </dgm:presLayoutVars>
      </dgm:prSet>
      <dgm:spPr/>
      <dgm:t>
        <a:bodyPr/>
        <a:lstStyle/>
        <a:p>
          <a:endParaRPr lang="en-US"/>
        </a:p>
      </dgm:t>
    </dgm:pt>
    <dgm:pt modelId="{0F4FC90E-7D73-41C3-A9D5-2770FEA951C1}" type="pres">
      <dgm:prSet presAssocID="{438D6DE8-B877-4F54-9913-098D3424A853}" presName="sibTrans" presStyleCnt="0"/>
      <dgm:spPr/>
    </dgm:pt>
    <dgm:pt modelId="{29595747-3D4F-449E-8FAB-AA9387626CC3}" type="pres">
      <dgm:prSet presAssocID="{605797E4-2048-4003-A348-E63B33CCB1DC}" presName="textNode" presStyleLbl="node1" presStyleIdx="1" presStyleCnt="3">
        <dgm:presLayoutVars>
          <dgm:bulletEnabled val="1"/>
        </dgm:presLayoutVars>
      </dgm:prSet>
      <dgm:spPr/>
      <dgm:t>
        <a:bodyPr/>
        <a:lstStyle/>
        <a:p>
          <a:endParaRPr lang="en-US"/>
        </a:p>
      </dgm:t>
    </dgm:pt>
    <dgm:pt modelId="{B77A414F-AF88-4768-A8B2-F61097F2B2D2}" type="pres">
      <dgm:prSet presAssocID="{1E95A558-5955-424F-8E5E-F60E4B52EE9A}" presName="sibTrans" presStyleCnt="0"/>
      <dgm:spPr/>
    </dgm:pt>
    <dgm:pt modelId="{446D5A89-70D4-408C-AC85-73E4EB43AB68}" type="pres">
      <dgm:prSet presAssocID="{E3F5A910-A80F-4E03-9230-69728B61007D}" presName="textNode" presStyleLbl="node1" presStyleIdx="2" presStyleCnt="3">
        <dgm:presLayoutVars>
          <dgm:bulletEnabled val="1"/>
        </dgm:presLayoutVars>
      </dgm:prSet>
      <dgm:spPr/>
      <dgm:t>
        <a:bodyPr/>
        <a:lstStyle/>
        <a:p>
          <a:endParaRPr lang="en-US"/>
        </a:p>
      </dgm:t>
    </dgm:pt>
  </dgm:ptLst>
  <dgm:cxnLst>
    <dgm:cxn modelId="{7A68C67A-C5A6-4B63-84CC-A2CBDB91C3EF}" srcId="{6B73E61C-8EE7-40A5-9130-21276C30D173}" destId="{605797E4-2048-4003-A348-E63B33CCB1DC}" srcOrd="1" destOrd="0" parTransId="{9A5F60AC-D1C6-484B-B15F-C2F6D9F3700E}" sibTransId="{1E95A558-5955-424F-8E5E-F60E4B52EE9A}"/>
    <dgm:cxn modelId="{97FFEB7C-6919-49FA-A597-AB5763388D5B}" type="presOf" srcId="{909270AD-1E07-4483-A65C-85DB4CF25142}" destId="{F097FFE5-433D-4BFF-904B-33EFD24388D7}" srcOrd="0" destOrd="0" presId="urn:microsoft.com/office/officeart/2005/8/layout/hProcess9"/>
    <dgm:cxn modelId="{E73438C6-9175-43B9-93E7-13E648A420A5}" type="presOf" srcId="{6B73E61C-8EE7-40A5-9130-21276C30D173}" destId="{8E7C74DD-F503-4A04-9595-47069B04D035}" srcOrd="0" destOrd="0" presId="urn:microsoft.com/office/officeart/2005/8/layout/hProcess9"/>
    <dgm:cxn modelId="{EAD4A1E2-5541-4B3E-A780-5A1D9F57390A}" srcId="{6B73E61C-8EE7-40A5-9130-21276C30D173}" destId="{909270AD-1E07-4483-A65C-85DB4CF25142}" srcOrd="0" destOrd="0" parTransId="{88A52333-01D1-481D-A02E-BCE658868D25}" sibTransId="{438D6DE8-B877-4F54-9913-098D3424A853}"/>
    <dgm:cxn modelId="{FF6F2362-1A9D-4F4F-AD50-AF68494A443E}" type="presOf" srcId="{E3F5A910-A80F-4E03-9230-69728B61007D}" destId="{446D5A89-70D4-408C-AC85-73E4EB43AB68}" srcOrd="0" destOrd="0" presId="urn:microsoft.com/office/officeart/2005/8/layout/hProcess9"/>
    <dgm:cxn modelId="{51C0C9D6-B336-4020-A30F-649E96E84828}" srcId="{6B73E61C-8EE7-40A5-9130-21276C30D173}" destId="{E3F5A910-A80F-4E03-9230-69728B61007D}" srcOrd="2" destOrd="0" parTransId="{9BB2F9D7-8048-4507-AEA5-A0F7766F4EA3}" sibTransId="{FEA45F3F-C4B7-4F72-8E27-80F39C2D8C16}"/>
    <dgm:cxn modelId="{3A58A541-43A3-4C80-9F26-798485441EFB}" type="presOf" srcId="{605797E4-2048-4003-A348-E63B33CCB1DC}" destId="{29595747-3D4F-449E-8FAB-AA9387626CC3}" srcOrd="0" destOrd="0" presId="urn:microsoft.com/office/officeart/2005/8/layout/hProcess9"/>
    <dgm:cxn modelId="{30F6C1D0-75DF-46E2-A73B-E560B9FF980E}" type="presParOf" srcId="{8E7C74DD-F503-4A04-9595-47069B04D035}" destId="{5933BF6D-2D17-43E2-9318-AD840DC77082}" srcOrd="0" destOrd="0" presId="urn:microsoft.com/office/officeart/2005/8/layout/hProcess9"/>
    <dgm:cxn modelId="{17348927-6FEE-4E0B-AA0C-70F40A059240}" type="presParOf" srcId="{8E7C74DD-F503-4A04-9595-47069B04D035}" destId="{BF9FFE06-B274-4D9F-BACC-0E81DBE72D99}" srcOrd="1" destOrd="0" presId="urn:microsoft.com/office/officeart/2005/8/layout/hProcess9"/>
    <dgm:cxn modelId="{82034D5D-31E6-4A13-B21C-860CDD965D5E}" type="presParOf" srcId="{BF9FFE06-B274-4D9F-BACC-0E81DBE72D99}" destId="{F097FFE5-433D-4BFF-904B-33EFD24388D7}" srcOrd="0" destOrd="0" presId="urn:microsoft.com/office/officeart/2005/8/layout/hProcess9"/>
    <dgm:cxn modelId="{A43C5A74-76BB-4301-A9EC-B39DC18E4C08}" type="presParOf" srcId="{BF9FFE06-B274-4D9F-BACC-0E81DBE72D99}" destId="{0F4FC90E-7D73-41C3-A9D5-2770FEA951C1}" srcOrd="1" destOrd="0" presId="urn:microsoft.com/office/officeart/2005/8/layout/hProcess9"/>
    <dgm:cxn modelId="{B2A897FA-AB4F-4299-A09B-B8A7AA466212}" type="presParOf" srcId="{BF9FFE06-B274-4D9F-BACC-0E81DBE72D99}" destId="{29595747-3D4F-449E-8FAB-AA9387626CC3}" srcOrd="2" destOrd="0" presId="urn:microsoft.com/office/officeart/2005/8/layout/hProcess9"/>
    <dgm:cxn modelId="{2DE46D8C-B548-4EA2-BB45-946F005C14DE}" type="presParOf" srcId="{BF9FFE06-B274-4D9F-BACC-0E81DBE72D99}" destId="{B77A414F-AF88-4768-A8B2-F61097F2B2D2}" srcOrd="3" destOrd="0" presId="urn:microsoft.com/office/officeart/2005/8/layout/hProcess9"/>
    <dgm:cxn modelId="{DA191939-3AE7-4E31-9F82-F7FBDDE36C61}" type="presParOf" srcId="{BF9FFE06-B274-4D9F-BACC-0E81DBE72D99}" destId="{446D5A89-70D4-408C-AC85-73E4EB43AB68}" srcOrd="4"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AC88FA39-CA45-416A-BA3C-C3CFAA6056B8}" type="doc">
      <dgm:prSet loTypeId="urn:diagrams.loki3.com/VaryingWidthList" loCatId="list" qsTypeId="urn:microsoft.com/office/officeart/2005/8/quickstyle/simple1" qsCatId="simple" csTypeId="urn:microsoft.com/office/officeart/2005/8/colors/accent1_2" csCatId="accent1" phldr="1"/>
      <dgm:spPr/>
    </dgm:pt>
    <dgm:pt modelId="{A69FEEF8-8C6C-4954-AD7A-B7EC1F738F48}">
      <dgm:prSet phldrT="[Text]"/>
      <dgm:spPr>
        <a:solidFill>
          <a:schemeClr val="accent6">
            <a:lumMod val="40000"/>
            <a:lumOff val="60000"/>
          </a:schemeClr>
        </a:solidFill>
      </dgm:spPr>
      <dgm:t>
        <a:bodyPr/>
        <a:lstStyle/>
        <a:p>
          <a:r>
            <a:rPr lang="bn-BD" dirty="0">
              <a:solidFill>
                <a:schemeClr val="accent5">
                  <a:lumMod val="75000"/>
                </a:schemeClr>
              </a:solidFill>
            </a:rPr>
            <a:t>Organizational Level</a:t>
          </a:r>
          <a:endParaRPr lang="en-US" dirty="0">
            <a:solidFill>
              <a:schemeClr val="accent5">
                <a:lumMod val="75000"/>
              </a:schemeClr>
            </a:solidFill>
          </a:endParaRPr>
        </a:p>
      </dgm:t>
    </dgm:pt>
    <dgm:pt modelId="{BDE07FCA-A82C-4A92-BCC9-125D54A0645A}" type="parTrans" cxnId="{073CA903-294A-4C65-B834-CED04D40A698}">
      <dgm:prSet/>
      <dgm:spPr/>
      <dgm:t>
        <a:bodyPr/>
        <a:lstStyle/>
        <a:p>
          <a:endParaRPr lang="en-US">
            <a:solidFill>
              <a:schemeClr val="accent5">
                <a:lumMod val="75000"/>
              </a:schemeClr>
            </a:solidFill>
          </a:endParaRPr>
        </a:p>
      </dgm:t>
    </dgm:pt>
    <dgm:pt modelId="{4453D43D-BEEC-4C15-9199-3AE2A0AF986A}" type="sibTrans" cxnId="{073CA903-294A-4C65-B834-CED04D40A698}">
      <dgm:prSet/>
      <dgm:spPr/>
      <dgm:t>
        <a:bodyPr/>
        <a:lstStyle/>
        <a:p>
          <a:endParaRPr lang="en-US">
            <a:solidFill>
              <a:schemeClr val="accent5">
                <a:lumMod val="75000"/>
              </a:schemeClr>
            </a:solidFill>
          </a:endParaRPr>
        </a:p>
      </dgm:t>
    </dgm:pt>
    <dgm:pt modelId="{2B3392B8-307B-4037-8D3E-B7768DDFCF5C}">
      <dgm:prSet phldrT="[Text]"/>
      <dgm:spPr>
        <a:solidFill>
          <a:schemeClr val="accent2">
            <a:lumMod val="60000"/>
            <a:lumOff val="40000"/>
          </a:schemeClr>
        </a:solidFill>
      </dgm:spPr>
      <dgm:t>
        <a:bodyPr/>
        <a:lstStyle/>
        <a:p>
          <a:r>
            <a:rPr lang="bn-BD" dirty="0">
              <a:solidFill>
                <a:schemeClr val="accent5">
                  <a:lumMod val="75000"/>
                </a:schemeClr>
              </a:solidFill>
            </a:rPr>
            <a:t>Instituitional Level</a:t>
          </a:r>
          <a:endParaRPr lang="en-US" dirty="0">
            <a:solidFill>
              <a:schemeClr val="accent5">
                <a:lumMod val="75000"/>
              </a:schemeClr>
            </a:solidFill>
          </a:endParaRPr>
        </a:p>
      </dgm:t>
    </dgm:pt>
    <dgm:pt modelId="{87E71493-1D81-4985-BD63-1A0B702C228A}" type="parTrans" cxnId="{BC9AA062-9C4C-4418-B431-AD20E58AB8A0}">
      <dgm:prSet/>
      <dgm:spPr/>
      <dgm:t>
        <a:bodyPr/>
        <a:lstStyle/>
        <a:p>
          <a:endParaRPr lang="en-US">
            <a:solidFill>
              <a:schemeClr val="accent5">
                <a:lumMod val="75000"/>
              </a:schemeClr>
            </a:solidFill>
          </a:endParaRPr>
        </a:p>
      </dgm:t>
    </dgm:pt>
    <dgm:pt modelId="{5FD03921-4190-45DA-9B6C-CC09F3FFA1B1}" type="sibTrans" cxnId="{BC9AA062-9C4C-4418-B431-AD20E58AB8A0}">
      <dgm:prSet/>
      <dgm:spPr/>
      <dgm:t>
        <a:bodyPr/>
        <a:lstStyle/>
        <a:p>
          <a:endParaRPr lang="en-US">
            <a:solidFill>
              <a:schemeClr val="accent5">
                <a:lumMod val="75000"/>
              </a:schemeClr>
            </a:solidFill>
          </a:endParaRPr>
        </a:p>
      </dgm:t>
    </dgm:pt>
    <dgm:pt modelId="{D7C7E7A7-2609-433B-9350-C897FD421593}">
      <dgm:prSet phldrT="[Text]"/>
      <dgm:spPr>
        <a:solidFill>
          <a:schemeClr val="accent4">
            <a:lumMod val="40000"/>
            <a:lumOff val="60000"/>
          </a:schemeClr>
        </a:solidFill>
      </dgm:spPr>
      <dgm:t>
        <a:bodyPr/>
        <a:lstStyle/>
        <a:p>
          <a:r>
            <a:rPr lang="bn-BD" dirty="0">
              <a:solidFill>
                <a:schemeClr val="accent5">
                  <a:lumMod val="75000"/>
                </a:schemeClr>
              </a:solidFill>
            </a:rPr>
            <a:t>Individual Level</a:t>
          </a:r>
          <a:endParaRPr lang="en-US" dirty="0">
            <a:solidFill>
              <a:schemeClr val="accent5">
                <a:lumMod val="75000"/>
              </a:schemeClr>
            </a:solidFill>
          </a:endParaRPr>
        </a:p>
      </dgm:t>
    </dgm:pt>
    <dgm:pt modelId="{6A969166-DDFF-4606-9143-5A596C7B008F}" type="parTrans" cxnId="{B593B29D-18EC-4A31-8F6A-9944244BDD1A}">
      <dgm:prSet/>
      <dgm:spPr/>
      <dgm:t>
        <a:bodyPr/>
        <a:lstStyle/>
        <a:p>
          <a:endParaRPr lang="en-US">
            <a:solidFill>
              <a:schemeClr val="accent5">
                <a:lumMod val="75000"/>
              </a:schemeClr>
            </a:solidFill>
          </a:endParaRPr>
        </a:p>
      </dgm:t>
    </dgm:pt>
    <dgm:pt modelId="{66A7F5D3-21FC-4B67-95A9-B26DBB09697F}" type="sibTrans" cxnId="{B593B29D-18EC-4A31-8F6A-9944244BDD1A}">
      <dgm:prSet/>
      <dgm:spPr/>
      <dgm:t>
        <a:bodyPr/>
        <a:lstStyle/>
        <a:p>
          <a:endParaRPr lang="en-US">
            <a:solidFill>
              <a:schemeClr val="accent5">
                <a:lumMod val="75000"/>
              </a:schemeClr>
            </a:solidFill>
          </a:endParaRPr>
        </a:p>
      </dgm:t>
    </dgm:pt>
    <dgm:pt modelId="{44A54F94-55A8-493B-9DFD-6D456102E85C}" type="pres">
      <dgm:prSet presAssocID="{AC88FA39-CA45-416A-BA3C-C3CFAA6056B8}" presName="Name0" presStyleCnt="0">
        <dgm:presLayoutVars>
          <dgm:resizeHandles/>
        </dgm:presLayoutVars>
      </dgm:prSet>
      <dgm:spPr/>
    </dgm:pt>
    <dgm:pt modelId="{69C4AE59-AD73-4D45-B8E7-DCE89D7BA97E}" type="pres">
      <dgm:prSet presAssocID="{A69FEEF8-8C6C-4954-AD7A-B7EC1F738F48}" presName="text" presStyleLbl="node1" presStyleIdx="0" presStyleCnt="3" custScaleX="608061" custLinFactNeighborY="44483">
        <dgm:presLayoutVars>
          <dgm:bulletEnabled val="1"/>
        </dgm:presLayoutVars>
      </dgm:prSet>
      <dgm:spPr/>
      <dgm:t>
        <a:bodyPr/>
        <a:lstStyle/>
        <a:p>
          <a:endParaRPr lang="en-US"/>
        </a:p>
      </dgm:t>
    </dgm:pt>
    <dgm:pt modelId="{C7BD5B62-A7E1-4F71-9D04-7EAA2B228C62}" type="pres">
      <dgm:prSet presAssocID="{4453D43D-BEEC-4C15-9199-3AE2A0AF986A}" presName="space" presStyleCnt="0"/>
      <dgm:spPr/>
    </dgm:pt>
    <dgm:pt modelId="{BEEE9C25-DB35-4D61-83E4-C36550830F5F}" type="pres">
      <dgm:prSet presAssocID="{2B3392B8-307B-4037-8D3E-B7768DDFCF5C}" presName="text" presStyleLbl="node1" presStyleIdx="1" presStyleCnt="3" custScaleX="615757" custLinFactY="-1089" custLinFactNeighborY="-100000">
        <dgm:presLayoutVars>
          <dgm:bulletEnabled val="1"/>
        </dgm:presLayoutVars>
      </dgm:prSet>
      <dgm:spPr/>
      <dgm:t>
        <a:bodyPr/>
        <a:lstStyle/>
        <a:p>
          <a:endParaRPr lang="en-US"/>
        </a:p>
      </dgm:t>
    </dgm:pt>
    <dgm:pt modelId="{338FD766-9DF1-457B-AEF1-0C5D97D21D33}" type="pres">
      <dgm:prSet presAssocID="{5FD03921-4190-45DA-9B6C-CC09F3FFA1B1}" presName="space" presStyleCnt="0"/>
      <dgm:spPr/>
    </dgm:pt>
    <dgm:pt modelId="{799F2093-F014-42B8-920C-B103FC556426}" type="pres">
      <dgm:prSet presAssocID="{D7C7E7A7-2609-433B-9350-C897FD421593}" presName="text" presStyleLbl="node1" presStyleIdx="2" presStyleCnt="3" custScaleX="627303" custLinFactNeighborY="3031">
        <dgm:presLayoutVars>
          <dgm:bulletEnabled val="1"/>
        </dgm:presLayoutVars>
      </dgm:prSet>
      <dgm:spPr/>
      <dgm:t>
        <a:bodyPr/>
        <a:lstStyle/>
        <a:p>
          <a:endParaRPr lang="en-US"/>
        </a:p>
      </dgm:t>
    </dgm:pt>
  </dgm:ptLst>
  <dgm:cxnLst>
    <dgm:cxn modelId="{B593B29D-18EC-4A31-8F6A-9944244BDD1A}" srcId="{AC88FA39-CA45-416A-BA3C-C3CFAA6056B8}" destId="{D7C7E7A7-2609-433B-9350-C897FD421593}" srcOrd="2" destOrd="0" parTransId="{6A969166-DDFF-4606-9143-5A596C7B008F}" sibTransId="{66A7F5D3-21FC-4B67-95A9-B26DBB09697F}"/>
    <dgm:cxn modelId="{BC9AA062-9C4C-4418-B431-AD20E58AB8A0}" srcId="{AC88FA39-CA45-416A-BA3C-C3CFAA6056B8}" destId="{2B3392B8-307B-4037-8D3E-B7768DDFCF5C}" srcOrd="1" destOrd="0" parTransId="{87E71493-1D81-4985-BD63-1A0B702C228A}" sibTransId="{5FD03921-4190-45DA-9B6C-CC09F3FFA1B1}"/>
    <dgm:cxn modelId="{841EA36A-50B0-4D8A-A80B-8F198FFD69DC}" type="presOf" srcId="{AC88FA39-CA45-416A-BA3C-C3CFAA6056B8}" destId="{44A54F94-55A8-493B-9DFD-6D456102E85C}" srcOrd="0" destOrd="0" presId="urn:diagrams.loki3.com/VaryingWidthList"/>
    <dgm:cxn modelId="{1BE1BE19-EC1F-4D49-BAD1-A8121554338E}" type="presOf" srcId="{2B3392B8-307B-4037-8D3E-B7768DDFCF5C}" destId="{BEEE9C25-DB35-4D61-83E4-C36550830F5F}" srcOrd="0" destOrd="0" presId="urn:diagrams.loki3.com/VaryingWidthList"/>
    <dgm:cxn modelId="{DB20462E-24D0-4C7B-B566-8CBECE14954D}" type="presOf" srcId="{D7C7E7A7-2609-433B-9350-C897FD421593}" destId="{799F2093-F014-42B8-920C-B103FC556426}" srcOrd="0" destOrd="0" presId="urn:diagrams.loki3.com/VaryingWidthList"/>
    <dgm:cxn modelId="{E0DA25F7-FF6F-47C2-8DE3-885E9D3A603B}" type="presOf" srcId="{A69FEEF8-8C6C-4954-AD7A-B7EC1F738F48}" destId="{69C4AE59-AD73-4D45-B8E7-DCE89D7BA97E}" srcOrd="0" destOrd="0" presId="urn:diagrams.loki3.com/VaryingWidthList"/>
    <dgm:cxn modelId="{073CA903-294A-4C65-B834-CED04D40A698}" srcId="{AC88FA39-CA45-416A-BA3C-C3CFAA6056B8}" destId="{A69FEEF8-8C6C-4954-AD7A-B7EC1F738F48}" srcOrd="0" destOrd="0" parTransId="{BDE07FCA-A82C-4A92-BCC9-125D54A0645A}" sibTransId="{4453D43D-BEEC-4C15-9199-3AE2A0AF986A}"/>
    <dgm:cxn modelId="{FAC5FBBE-BDDA-4650-8BFD-7EE76FF901EB}" type="presParOf" srcId="{44A54F94-55A8-493B-9DFD-6D456102E85C}" destId="{69C4AE59-AD73-4D45-B8E7-DCE89D7BA97E}" srcOrd="0" destOrd="0" presId="urn:diagrams.loki3.com/VaryingWidthList"/>
    <dgm:cxn modelId="{E132541D-43F6-4164-8BC3-93AF88D5E64A}" type="presParOf" srcId="{44A54F94-55A8-493B-9DFD-6D456102E85C}" destId="{C7BD5B62-A7E1-4F71-9D04-7EAA2B228C62}" srcOrd="1" destOrd="0" presId="urn:diagrams.loki3.com/VaryingWidthList"/>
    <dgm:cxn modelId="{C2FBEFAE-E526-418D-9153-9D474D8E6040}" type="presParOf" srcId="{44A54F94-55A8-493B-9DFD-6D456102E85C}" destId="{BEEE9C25-DB35-4D61-83E4-C36550830F5F}" srcOrd="2" destOrd="0" presId="urn:diagrams.loki3.com/VaryingWidthList"/>
    <dgm:cxn modelId="{F5F1531A-8E80-43FE-9E69-F92769BC52B9}" type="presParOf" srcId="{44A54F94-55A8-493B-9DFD-6D456102E85C}" destId="{338FD766-9DF1-457B-AEF1-0C5D97D21D33}" srcOrd="3" destOrd="0" presId="urn:diagrams.loki3.com/VaryingWidthList"/>
    <dgm:cxn modelId="{2F273FAA-CB1C-417B-B7EA-C8C1CDDB05F0}" type="presParOf" srcId="{44A54F94-55A8-493B-9DFD-6D456102E85C}" destId="{799F2093-F014-42B8-920C-B103FC556426}" srcOrd="4" destOrd="0" presId="urn:diagrams.loki3.com/VaryingWidthList"/>
  </dgm:cxnLst>
  <dgm:bg>
    <a:solidFill>
      <a:schemeClr val="accent2">
        <a:lumMod val="60000"/>
        <a:lumOff val="40000"/>
      </a:schemeClr>
    </a:solidFill>
  </dgm:bg>
  <dgm:whole/>
</dgm:dataModel>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8F0AD-E3C0-4118-AF74-03544C2F610F}" type="datetimeFigureOut">
              <a:rPr lang="en-US" smtClean="0"/>
              <a:pPr/>
              <a:t>9/15/2020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F28DC-2413-4DE3-A9D7-BC8286E181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smtClean="0"/>
              <a:t>IPC is a critical part of health system strengthening and must be a priority to protect patients and healthcare workers.</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5</a:t>
            </a:fld>
            <a:endParaRPr lang="en-US"/>
          </a:p>
        </p:txBody>
      </p:sp>
    </p:spTree>
    <p:extLst>
      <p:ext uri="{BB962C8B-B14F-4D97-AF65-F5344CB8AC3E}">
        <p14:creationId xmlns="" xmlns:p14="http://schemas.microsoft.com/office/powerpoint/2010/main" val="361331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Additionally, adequately ventilated single rooms or wards are suggested. For general ward rooms with natural ventilation, adequate ventilation for COVID-19 patients is considered to be 60 L/s per patient. When single rooms are not available, suspected COVID-19 patients should be grouped together with beds at least 1 meter apart based on WHO’s recommendation, although some member states have recommended maintaining greater distances whenever possible</a:t>
            </a:r>
          </a:p>
          <a:p>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38</a:t>
            </a:fld>
            <a:endParaRPr lang="en-US"/>
          </a:p>
        </p:txBody>
      </p:sp>
    </p:spTree>
    <p:extLst>
      <p:ext uri="{BB962C8B-B14F-4D97-AF65-F5344CB8AC3E}">
        <p14:creationId xmlns="" xmlns:p14="http://schemas.microsoft.com/office/powerpoint/2010/main" val="357488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it is medically necessary to transport a patient, place a mask on the suspected or confirmed COVID-19 patient. Healthcare workers should also wear the appropriate PPE when transporting patients.</a:t>
            </a:r>
          </a:p>
          <a:p>
            <a:r>
              <a:rPr lang="en-US" dirty="0" smtClean="0"/>
              <a:t>Restricting the number of visitors allowed in the facility and rooms is also suggested.</a:t>
            </a:r>
          </a:p>
          <a:p>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39</a:t>
            </a:fld>
            <a:endParaRPr lang="en-US"/>
          </a:p>
        </p:txBody>
      </p:sp>
    </p:spTree>
    <p:extLst>
      <p:ext uri="{BB962C8B-B14F-4D97-AF65-F5344CB8AC3E}">
        <p14:creationId xmlns="" xmlns:p14="http://schemas.microsoft.com/office/powerpoint/2010/main" val="53272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Fluid resistant</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40</a:t>
            </a:fld>
            <a:endParaRPr lang="en-US"/>
          </a:p>
        </p:txBody>
      </p:sp>
    </p:spTree>
    <p:extLst>
      <p:ext uri="{BB962C8B-B14F-4D97-AF65-F5344CB8AC3E}">
        <p14:creationId xmlns="" xmlns:p14="http://schemas.microsoft.com/office/powerpoint/2010/main" val="207218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Glass/plastic barrier</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44</a:t>
            </a:fld>
            <a:endParaRPr lang="en-US"/>
          </a:p>
        </p:txBody>
      </p:sp>
    </p:spTree>
    <p:extLst>
      <p:ext uri="{BB962C8B-B14F-4D97-AF65-F5344CB8AC3E}">
        <p14:creationId xmlns="" xmlns:p14="http://schemas.microsoft.com/office/powerpoint/2010/main" val="189092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Glass/plastic barrier</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46</a:t>
            </a:fld>
            <a:endParaRPr lang="en-US"/>
          </a:p>
        </p:txBody>
      </p:sp>
    </p:spTree>
    <p:extLst>
      <p:ext uri="{BB962C8B-B14F-4D97-AF65-F5344CB8AC3E}">
        <p14:creationId xmlns="" xmlns:p14="http://schemas.microsoft.com/office/powerpoint/2010/main" val="189092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Glass/plastic barrier</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47</a:t>
            </a:fld>
            <a:endParaRPr lang="en-US"/>
          </a:p>
        </p:txBody>
      </p:sp>
    </p:spTree>
    <p:extLst>
      <p:ext uri="{BB962C8B-B14F-4D97-AF65-F5344CB8AC3E}">
        <p14:creationId xmlns="" xmlns:p14="http://schemas.microsoft.com/office/powerpoint/2010/main" val="189092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14ab38a4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14ab38a4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1571a7c95_11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1571a7c95_11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Listening to their anxieties, ensuring adequate protection, training health care professionals to provide appropriate care, supporting them and extending care to their families are important ways to help health professionals help others. </a:t>
            </a:r>
          </a:p>
        </p:txBody>
      </p:sp>
      <p:sp>
        <p:nvSpPr>
          <p:cNvPr id="4" name="Slide Number Placeholder 3"/>
          <p:cNvSpPr>
            <a:spLocks noGrp="1"/>
          </p:cNvSpPr>
          <p:nvPr>
            <p:ph type="sldNum" sz="quarter" idx="5"/>
          </p:nvPr>
        </p:nvSpPr>
        <p:spPr/>
        <p:txBody>
          <a:bodyPr/>
          <a:lstStyle/>
          <a:p>
            <a:fld id="{12876D09-75EC-4829-9CBB-78245EC4ABB3}" type="slidenum">
              <a:rPr lang="en-US" smtClean="0"/>
              <a:pPr/>
              <a:t>131</a:t>
            </a:fld>
            <a:endParaRPr lang="en-US"/>
          </a:p>
        </p:txBody>
      </p:sp>
    </p:spTree>
    <p:extLst>
      <p:ext uri="{BB962C8B-B14F-4D97-AF65-F5344CB8AC3E}">
        <p14:creationId xmlns:p14="http://schemas.microsoft.com/office/powerpoint/2010/main" xmlns="" val="399319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Psychological distress and depression are the results of an intense or a continuous stress which has not been managed, mainly due to the   individual’s   difficulty   to   cope   with   stressful   life   events (Cummins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2015;  Drapeau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2011;  Marchand,  2004). The current pandemic is a source of intense stress for the whole world population.</a:t>
            </a:r>
          </a:p>
          <a:p>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133</a:t>
            </a:fld>
            <a:endParaRPr lang="en-US"/>
          </a:p>
        </p:txBody>
      </p:sp>
    </p:spTree>
    <p:extLst>
      <p:ext uri="{BB962C8B-B14F-4D97-AF65-F5344CB8AC3E}">
        <p14:creationId xmlns:p14="http://schemas.microsoft.com/office/powerpoint/2010/main" xmlns="" val="272596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ABHR 60 to 80% , 20 to 30 sec</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13</a:t>
            </a:fld>
            <a:endParaRPr lang="en-US"/>
          </a:p>
        </p:txBody>
      </p:sp>
    </p:spTree>
    <p:extLst>
      <p:ext uri="{BB962C8B-B14F-4D97-AF65-F5344CB8AC3E}">
        <p14:creationId xmlns="" xmlns:p14="http://schemas.microsoft.com/office/powerpoint/2010/main" val="2226021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67" name="Google Shape;76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920781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1" name="Google Shape;62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এ</a:t>
            </a:r>
            <a:r>
              <a:rPr lang="as-IN" dirty="0"/>
              <a:t>ই</a:t>
            </a:r>
            <a:r>
              <a:rPr lang="en-US" dirty="0"/>
              <a:t> </a:t>
            </a:r>
            <a:r>
              <a:rPr lang="as-IN" dirty="0"/>
              <a:t>দ</a:t>
            </a:r>
            <a:r>
              <a:rPr lang="en-US" dirty="0"/>
              <a:t>ৃ</a:t>
            </a:r>
            <a:r>
              <a:rPr lang="as-IN" dirty="0"/>
              <a:t>শ</a:t>
            </a:r>
            <a:r>
              <a:rPr lang="en-US" dirty="0"/>
              <a:t>্</a:t>
            </a:r>
            <a:r>
              <a:rPr lang="as-IN" dirty="0"/>
              <a:t>য</a:t>
            </a:r>
            <a:r>
              <a:rPr lang="en-US" dirty="0"/>
              <a:t> </a:t>
            </a:r>
            <a:r>
              <a:rPr lang="as-IN" dirty="0"/>
              <a:t>আ</a:t>
            </a:r>
            <a:r>
              <a:rPr lang="en-US" dirty="0"/>
              <a:t>ম</a:t>
            </a:r>
            <a:r>
              <a:rPr lang="as-IN" dirty="0"/>
              <a:t>া</a:t>
            </a:r>
            <a:r>
              <a:rPr lang="en-US" dirty="0"/>
              <a:t>দ</a:t>
            </a:r>
            <a:r>
              <a:rPr lang="as-IN" dirty="0"/>
              <a:t>ে</a:t>
            </a:r>
            <a:r>
              <a:rPr lang="en-US" dirty="0"/>
              <a:t>র </a:t>
            </a:r>
            <a:r>
              <a:rPr lang="as-IN" dirty="0"/>
              <a:t>গ</a:t>
            </a:r>
            <a:r>
              <a:rPr lang="en-US" dirty="0" err="1"/>
              <a:t>ৌরবের</a:t>
            </a:r>
            <a:r>
              <a:rPr lang="en-US" dirty="0"/>
              <a:t> </a:t>
            </a:r>
            <a:r>
              <a:rPr lang="as-IN" dirty="0"/>
              <a:t>ই</a:t>
            </a:r>
            <a:r>
              <a:rPr lang="en-US" dirty="0"/>
              <a:t>ত</a:t>
            </a:r>
            <a:r>
              <a:rPr lang="as-IN" dirty="0"/>
              <a:t>ি</a:t>
            </a:r>
            <a:r>
              <a:rPr lang="en-US" dirty="0"/>
              <a:t>হ</a:t>
            </a:r>
            <a:r>
              <a:rPr lang="as-IN" dirty="0"/>
              <a:t>া</a:t>
            </a:r>
            <a:r>
              <a:rPr lang="en-US" dirty="0"/>
              <a:t>স, </a:t>
            </a:r>
            <a:r>
              <a:rPr lang="en-US" dirty="0" err="1"/>
              <a:t>মা</a:t>
            </a:r>
            <a:r>
              <a:rPr lang="as-IN" dirty="0"/>
              <a:t>থ</a:t>
            </a:r>
            <a:r>
              <a:rPr lang="en-US" dirty="0"/>
              <a:t>া </a:t>
            </a:r>
            <a:r>
              <a:rPr lang="as-IN" dirty="0"/>
              <a:t>ন</a:t>
            </a:r>
            <a:r>
              <a:rPr lang="en-US" dirty="0"/>
              <a:t>ত </a:t>
            </a:r>
            <a:r>
              <a:rPr lang="as-IN" dirty="0"/>
              <a:t>ক</a:t>
            </a:r>
            <a:r>
              <a:rPr lang="en-US" dirty="0" err="1"/>
              <a:t>রার</a:t>
            </a:r>
            <a:r>
              <a:rPr lang="en-US" dirty="0"/>
              <a:t> </a:t>
            </a:r>
            <a:r>
              <a:rPr lang="as-IN" dirty="0"/>
              <a:t>দ</a:t>
            </a:r>
            <a:r>
              <a:rPr lang="en-US" dirty="0"/>
              <a:t>ৃ</a:t>
            </a:r>
            <a:r>
              <a:rPr lang="as-IN" dirty="0"/>
              <a:t>শ</a:t>
            </a:r>
            <a:r>
              <a:rPr lang="en-US" dirty="0"/>
              <a:t>্</a:t>
            </a:r>
            <a:r>
              <a:rPr lang="as-IN" dirty="0"/>
              <a:t>য</a:t>
            </a:r>
            <a:r>
              <a:rPr lang="en-US" dirty="0"/>
              <a:t>! </a:t>
            </a:r>
            <a:r>
              <a:rPr lang="as-IN" dirty="0"/>
              <a:t>এ</a:t>
            </a:r>
            <a:r>
              <a:rPr lang="en-US" dirty="0"/>
              <a:t>ই </a:t>
            </a:r>
            <a:r>
              <a:rPr lang="en-US" dirty="0" err="1"/>
              <a:t>ছবিগুলো</a:t>
            </a:r>
            <a:r>
              <a:rPr lang="en-US" dirty="0"/>
              <a:t> </a:t>
            </a:r>
            <a:r>
              <a:rPr lang="en-US" dirty="0" err="1"/>
              <a:t>আমাদের</a:t>
            </a:r>
            <a:r>
              <a:rPr lang="en-US" dirty="0"/>
              <a:t> </a:t>
            </a:r>
            <a:r>
              <a:rPr lang="en-US" dirty="0" err="1"/>
              <a:t>মনে</a:t>
            </a:r>
            <a:r>
              <a:rPr lang="en-US" dirty="0"/>
              <a:t> ক</a:t>
            </a:r>
            <a:r>
              <a:rPr lang="as-IN" dirty="0"/>
              <a:t>র</a:t>
            </a:r>
            <a:r>
              <a:rPr lang="en-US" dirty="0"/>
              <a:t>ি</a:t>
            </a:r>
            <a:r>
              <a:rPr lang="as-IN" dirty="0"/>
              <a:t>য়</a:t>
            </a:r>
            <a:r>
              <a:rPr lang="en-US" dirty="0"/>
              <a:t>ে </a:t>
            </a:r>
            <a:r>
              <a:rPr lang="as-IN" dirty="0"/>
              <a:t>দ</a:t>
            </a:r>
            <a:r>
              <a:rPr lang="en-US" dirty="0"/>
              <a:t>ে</a:t>
            </a:r>
            <a:r>
              <a:rPr lang="as-IN" dirty="0"/>
              <a:t>য়</a:t>
            </a:r>
            <a:r>
              <a:rPr lang="en-US" dirty="0"/>
              <a:t> </a:t>
            </a:r>
            <a:r>
              <a:rPr lang="as-IN" dirty="0"/>
              <a:t>এ</a:t>
            </a:r>
            <a:r>
              <a:rPr lang="en-US" dirty="0"/>
              <a:t>ক</a:t>
            </a:r>
            <a:r>
              <a:rPr lang="as-IN" dirty="0"/>
              <a:t>স</a:t>
            </a:r>
            <a:r>
              <a:rPr lang="en-US" dirty="0" err="1"/>
              <a:t>ময়ে</a:t>
            </a:r>
            <a:r>
              <a:rPr lang="en-US" dirty="0"/>
              <a:t> </a:t>
            </a:r>
            <a:r>
              <a:rPr lang="en-US" dirty="0" err="1"/>
              <a:t>দে</a:t>
            </a:r>
            <a:r>
              <a:rPr lang="as-IN" dirty="0"/>
              <a:t>শ</a:t>
            </a:r>
            <a:r>
              <a:rPr lang="en-US" dirty="0"/>
              <a:t>ে</a:t>
            </a:r>
            <a:r>
              <a:rPr lang="as-IN" dirty="0"/>
              <a:t>র</a:t>
            </a:r>
            <a:r>
              <a:rPr lang="en-US" dirty="0"/>
              <a:t> </a:t>
            </a:r>
            <a:r>
              <a:rPr lang="as-IN" dirty="0"/>
              <a:t>ট</a:t>
            </a:r>
            <a:r>
              <a:rPr lang="en-US" dirty="0"/>
              <a:t>া</a:t>
            </a:r>
            <a:r>
              <a:rPr lang="as-IN" dirty="0"/>
              <a:t>ন</a:t>
            </a:r>
            <a:r>
              <a:rPr lang="en-US" dirty="0"/>
              <a:t>ে, </a:t>
            </a:r>
            <a:r>
              <a:rPr lang="as-IN" dirty="0"/>
              <a:t>ক</a:t>
            </a:r>
            <a:r>
              <a:rPr lang="en-US" dirty="0"/>
              <a:t>র</a:t>
            </a:r>
            <a:r>
              <a:rPr lang="as-IN" dirty="0"/>
              <a:t>্</a:t>
            </a:r>
            <a:r>
              <a:rPr lang="en-US" dirty="0"/>
              <a:t>ত</a:t>
            </a:r>
            <a:r>
              <a:rPr lang="as-IN" dirty="0"/>
              <a:t>ব</a:t>
            </a:r>
            <a:r>
              <a:rPr lang="en-US" dirty="0"/>
              <a:t>্</a:t>
            </a:r>
            <a:r>
              <a:rPr lang="as-IN" dirty="0"/>
              <a:t>য</a:t>
            </a:r>
            <a:r>
              <a:rPr lang="en-US" dirty="0"/>
              <a:t>ে</a:t>
            </a:r>
            <a:r>
              <a:rPr lang="as-IN" dirty="0"/>
              <a:t>র</a:t>
            </a:r>
            <a:r>
              <a:rPr lang="en-US" dirty="0"/>
              <a:t> </a:t>
            </a:r>
            <a:r>
              <a:rPr lang="as-IN" dirty="0"/>
              <a:t>ট</a:t>
            </a:r>
            <a:r>
              <a:rPr lang="en-US" dirty="0"/>
              <a:t>া</a:t>
            </a:r>
            <a:r>
              <a:rPr lang="as-IN" dirty="0"/>
              <a:t>ন</a:t>
            </a:r>
            <a:r>
              <a:rPr lang="en-US" dirty="0"/>
              <a:t>ে </a:t>
            </a:r>
            <a:r>
              <a:rPr lang="as-IN" dirty="0"/>
              <a:t>আ</a:t>
            </a:r>
            <a:r>
              <a:rPr lang="en-US" dirty="0" err="1"/>
              <a:t>মার</a:t>
            </a:r>
            <a:r>
              <a:rPr lang="en-US" dirty="0"/>
              <a:t> </a:t>
            </a:r>
            <a:r>
              <a:rPr lang="en-US" dirty="0" err="1"/>
              <a:t>দে</a:t>
            </a:r>
            <a:r>
              <a:rPr lang="as-IN" dirty="0"/>
              <a:t>শ</a:t>
            </a:r>
            <a:r>
              <a:rPr lang="en-US" dirty="0"/>
              <a:t>ে</a:t>
            </a:r>
            <a:r>
              <a:rPr lang="as-IN" dirty="0"/>
              <a:t>র</a:t>
            </a:r>
            <a:r>
              <a:rPr lang="en-US" dirty="0"/>
              <a:t> </a:t>
            </a:r>
            <a:r>
              <a:rPr lang="as-IN" dirty="0"/>
              <a:t>দ</a:t>
            </a:r>
            <a:r>
              <a:rPr lang="en-US" dirty="0"/>
              <a:t>া</a:t>
            </a:r>
            <a:r>
              <a:rPr lang="as-IN" dirty="0"/>
              <a:t>ম</a:t>
            </a:r>
            <a:r>
              <a:rPr lang="en-US" dirty="0"/>
              <a:t>া</a:t>
            </a:r>
            <a:r>
              <a:rPr lang="as-IN" dirty="0"/>
              <a:t>ল</a:t>
            </a:r>
            <a:r>
              <a:rPr lang="en-US" dirty="0"/>
              <a:t> </a:t>
            </a:r>
            <a:r>
              <a:rPr lang="en-US" dirty="0" err="1"/>
              <a:t>ছেলেমেয়েরা</a:t>
            </a:r>
            <a:r>
              <a:rPr lang="en-US" dirty="0"/>
              <a:t> </a:t>
            </a:r>
            <a:r>
              <a:rPr lang="as-IN" dirty="0"/>
              <a:t>হ</a:t>
            </a:r>
            <a:r>
              <a:rPr lang="en-US" dirty="0"/>
              <a:t>া</a:t>
            </a:r>
            <a:r>
              <a:rPr lang="as-IN" dirty="0"/>
              <a:t>ত</a:t>
            </a:r>
            <a:r>
              <a:rPr lang="en-US" dirty="0"/>
              <a:t>ে</a:t>
            </a:r>
            <a:r>
              <a:rPr lang="as-IN" dirty="0"/>
              <a:t>র</a:t>
            </a:r>
            <a:r>
              <a:rPr lang="en-US" dirty="0"/>
              <a:t> </a:t>
            </a:r>
            <a:r>
              <a:rPr lang="as-IN" dirty="0"/>
              <a:t>ক</a:t>
            </a:r>
            <a:r>
              <a:rPr lang="en-US" dirty="0" err="1"/>
              <a:t>াছে</a:t>
            </a:r>
            <a:r>
              <a:rPr lang="en-US" dirty="0"/>
              <a:t> </a:t>
            </a:r>
            <a:r>
              <a:rPr lang="en-US" dirty="0" err="1"/>
              <a:t>যা</a:t>
            </a:r>
            <a:r>
              <a:rPr lang="en-US" dirty="0"/>
              <a:t> </a:t>
            </a:r>
            <a:r>
              <a:rPr lang="en-US" dirty="0" err="1"/>
              <a:t>কি</a:t>
            </a:r>
            <a:r>
              <a:rPr lang="as-IN" dirty="0"/>
              <a:t>ছ</a:t>
            </a:r>
            <a:r>
              <a:rPr lang="en-US" dirty="0"/>
              <a:t>ু</a:t>
            </a:r>
            <a:r>
              <a:rPr lang="as-IN" dirty="0"/>
              <a:t>ই</a:t>
            </a:r>
            <a:r>
              <a:rPr lang="en-US" dirty="0"/>
              <a:t> </a:t>
            </a:r>
            <a:r>
              <a:rPr lang="en-US" dirty="0" err="1"/>
              <a:t>ছিলো</a:t>
            </a:r>
            <a:r>
              <a:rPr lang="en-US" dirty="0"/>
              <a:t> </a:t>
            </a:r>
            <a:r>
              <a:rPr lang="as-IN" dirty="0"/>
              <a:t>ত</a:t>
            </a:r>
            <a:r>
              <a:rPr lang="en-US" dirty="0"/>
              <a:t>া</a:t>
            </a:r>
            <a:r>
              <a:rPr lang="as-IN" dirty="0"/>
              <a:t>ই</a:t>
            </a:r>
            <a:r>
              <a:rPr lang="en-US" dirty="0"/>
              <a:t> </a:t>
            </a:r>
            <a:r>
              <a:rPr lang="as-IN" dirty="0"/>
              <a:t>ন</a:t>
            </a:r>
            <a:r>
              <a:rPr lang="en-US" dirty="0"/>
              <a:t>ি</a:t>
            </a:r>
            <a:r>
              <a:rPr lang="as-IN" dirty="0"/>
              <a:t>য়</a:t>
            </a:r>
            <a:r>
              <a:rPr lang="en-US" dirty="0"/>
              <a:t>ে </a:t>
            </a:r>
            <a:r>
              <a:rPr lang="en-US" dirty="0" err="1"/>
              <a:t>ঝাপিয়ে</a:t>
            </a:r>
            <a:r>
              <a:rPr lang="en-US" dirty="0"/>
              <a:t> </a:t>
            </a:r>
            <a:r>
              <a:rPr lang="en-US" dirty="0" err="1"/>
              <a:t>পড়ে</a:t>
            </a:r>
            <a:r>
              <a:rPr lang="as-IN" dirty="0"/>
              <a:t>ছ</a:t>
            </a:r>
            <a:r>
              <a:rPr lang="en-US" dirty="0"/>
              <a:t>ি</a:t>
            </a:r>
            <a:r>
              <a:rPr lang="as-IN" dirty="0"/>
              <a:t>ল</a:t>
            </a:r>
            <a:r>
              <a:rPr lang="en-US" dirty="0"/>
              <a:t>ো। </a:t>
            </a:r>
            <a:r>
              <a:rPr lang="as-IN" dirty="0"/>
              <a:t>ব</a:t>
            </a:r>
            <a:r>
              <a:rPr lang="en-US" dirty="0"/>
              <a:t>ল</a:t>
            </a:r>
            <a:r>
              <a:rPr lang="as-IN" dirty="0"/>
              <a:t>া</a:t>
            </a:r>
            <a:r>
              <a:rPr lang="en-US" dirty="0"/>
              <a:t> </a:t>
            </a:r>
            <a:r>
              <a:rPr lang="as-IN" dirty="0"/>
              <a:t>হ</a:t>
            </a:r>
            <a:r>
              <a:rPr lang="en-US" dirty="0"/>
              <a:t>য় </a:t>
            </a:r>
            <a:r>
              <a:rPr lang="as-IN" dirty="0"/>
              <a:t>ই</a:t>
            </a:r>
            <a:r>
              <a:rPr lang="en-US" dirty="0"/>
              <a:t>ত</a:t>
            </a:r>
            <a:r>
              <a:rPr lang="as-IN" dirty="0"/>
              <a:t>ি</a:t>
            </a:r>
            <a:r>
              <a:rPr lang="en-US" dirty="0"/>
              <a:t>হ</a:t>
            </a:r>
            <a:r>
              <a:rPr lang="as-IN" dirty="0"/>
              <a:t>া</a:t>
            </a:r>
            <a:r>
              <a:rPr lang="en-US" dirty="0"/>
              <a:t>স </a:t>
            </a:r>
            <a:r>
              <a:rPr lang="as-IN" dirty="0"/>
              <a:t>ব</a:t>
            </a:r>
            <a:r>
              <a:rPr lang="en-US" dirty="0" err="1"/>
              <a:t>ার</a:t>
            </a:r>
            <a:r>
              <a:rPr lang="en-US" dirty="0"/>
              <a:t> </a:t>
            </a:r>
            <a:r>
              <a:rPr lang="en-US" dirty="0" err="1"/>
              <a:t>বার</a:t>
            </a:r>
            <a:r>
              <a:rPr lang="en-US" dirty="0"/>
              <a:t> </a:t>
            </a:r>
            <a:r>
              <a:rPr lang="en-US" dirty="0" err="1"/>
              <a:t>ফিরে</a:t>
            </a:r>
            <a:r>
              <a:rPr lang="en-US" dirty="0"/>
              <a:t> </a:t>
            </a:r>
            <a:r>
              <a:rPr lang="en-US" dirty="0" err="1"/>
              <a:t>ফিরে</a:t>
            </a:r>
            <a:r>
              <a:rPr lang="en-US" dirty="0"/>
              <a:t> </a:t>
            </a:r>
            <a:r>
              <a:rPr lang="en-US" dirty="0" err="1"/>
              <a:t>আসে</a:t>
            </a:r>
            <a:r>
              <a:rPr lang="en-US" dirty="0"/>
              <a:t>। আ</a:t>
            </a:r>
            <a:r>
              <a:rPr lang="as-IN" dirty="0"/>
              <a:t>ব</a:t>
            </a:r>
            <a:r>
              <a:rPr lang="en-US" dirty="0"/>
              <a:t>া</a:t>
            </a:r>
            <a:r>
              <a:rPr lang="as-IN" dirty="0"/>
              <a:t>র</a:t>
            </a:r>
            <a:r>
              <a:rPr lang="en-US" dirty="0"/>
              <a:t>ো </a:t>
            </a:r>
            <a:r>
              <a:rPr lang="as-IN" dirty="0"/>
              <a:t>আ</a:t>
            </a:r>
            <a:r>
              <a:rPr lang="en-US" dirty="0"/>
              <a:t>ম</a:t>
            </a:r>
            <a:r>
              <a:rPr lang="as-IN" dirty="0"/>
              <a:t>া</a:t>
            </a:r>
            <a:r>
              <a:rPr lang="en-US" dirty="0"/>
              <a:t>দ</a:t>
            </a:r>
            <a:r>
              <a:rPr lang="as-IN" dirty="0"/>
              <a:t>ে</a:t>
            </a:r>
            <a:r>
              <a:rPr lang="en-US" dirty="0"/>
              <a:t>র </a:t>
            </a:r>
            <a:r>
              <a:rPr lang="en-US" dirty="0" err="1"/>
              <a:t>যোদ্ধারা</a:t>
            </a:r>
            <a:r>
              <a:rPr lang="en-US" dirty="0"/>
              <a:t> </a:t>
            </a:r>
            <a:r>
              <a:rPr lang="en-US" dirty="0" err="1"/>
              <a:t>যা</a:t>
            </a:r>
            <a:r>
              <a:rPr lang="en-US" dirty="0"/>
              <a:t> </a:t>
            </a:r>
            <a:r>
              <a:rPr lang="en-US" dirty="0" err="1"/>
              <a:t>কি</a:t>
            </a:r>
            <a:r>
              <a:rPr lang="as-IN" dirty="0"/>
              <a:t>ছ</a:t>
            </a:r>
            <a:r>
              <a:rPr lang="en-US" dirty="0"/>
              <a:t>ু</a:t>
            </a:r>
            <a:r>
              <a:rPr lang="as-IN" dirty="0"/>
              <a:t>ই</a:t>
            </a:r>
            <a:r>
              <a:rPr lang="en-US" dirty="0"/>
              <a:t> </a:t>
            </a:r>
            <a:r>
              <a:rPr lang="as-IN" dirty="0"/>
              <a:t>আ</a:t>
            </a:r>
            <a:r>
              <a:rPr lang="en-US" dirty="0" err="1"/>
              <a:t>ছে</a:t>
            </a:r>
            <a:r>
              <a:rPr lang="en-US" dirty="0"/>
              <a:t> </a:t>
            </a:r>
            <a:r>
              <a:rPr lang="as-IN" dirty="0"/>
              <a:t>ত</a:t>
            </a:r>
            <a:r>
              <a:rPr lang="en-US" dirty="0"/>
              <a:t>া</a:t>
            </a:r>
            <a:r>
              <a:rPr lang="as-IN" dirty="0"/>
              <a:t>ই</a:t>
            </a:r>
            <a:r>
              <a:rPr lang="en-US" dirty="0"/>
              <a:t> </a:t>
            </a:r>
            <a:r>
              <a:rPr lang="as-IN" dirty="0"/>
              <a:t>ন</a:t>
            </a:r>
            <a:r>
              <a:rPr lang="en-US" dirty="0"/>
              <a:t>ি</a:t>
            </a:r>
            <a:r>
              <a:rPr lang="as-IN" dirty="0"/>
              <a:t>য়</a:t>
            </a:r>
            <a:r>
              <a:rPr lang="en-US" dirty="0"/>
              <a:t>ে </a:t>
            </a:r>
            <a:r>
              <a:rPr lang="en-US" dirty="0" err="1"/>
              <a:t>ঝাপিয়ে</a:t>
            </a:r>
            <a:r>
              <a:rPr lang="en-US" dirty="0"/>
              <a:t> </a:t>
            </a:r>
            <a:r>
              <a:rPr lang="en-US" dirty="0" err="1"/>
              <a:t>পড়ে</a:t>
            </a:r>
            <a:r>
              <a:rPr lang="as-IN" dirty="0"/>
              <a:t>ছ</a:t>
            </a:r>
            <a:r>
              <a:rPr lang="en-US" dirty="0"/>
              <a:t>ে।</a:t>
            </a:r>
          </a:p>
        </p:txBody>
      </p:sp>
      <p:sp>
        <p:nvSpPr>
          <p:cNvPr id="4" name="Slide Number Placeholder 3"/>
          <p:cNvSpPr>
            <a:spLocks noGrp="1"/>
          </p:cNvSpPr>
          <p:nvPr>
            <p:ph type="sldNum" sz="quarter" idx="5"/>
          </p:nvPr>
        </p:nvSpPr>
        <p:spPr/>
        <p:txBody>
          <a:bodyPr/>
          <a:lstStyle/>
          <a:p>
            <a:fld id="{12876D09-75EC-4829-9CBB-78245EC4ABB3}" type="slidenum">
              <a:rPr lang="en-US" smtClean="0"/>
              <a:pPr/>
              <a:t>144</a:t>
            </a:fld>
            <a:endParaRPr lang="en-US"/>
          </a:p>
        </p:txBody>
      </p:sp>
    </p:spTree>
    <p:extLst>
      <p:ext uri="{BB962C8B-B14F-4D97-AF65-F5344CB8AC3E}">
        <p14:creationId xmlns:p14="http://schemas.microsoft.com/office/powerpoint/2010/main" xmlns="" val="4264660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145</a:t>
            </a:fld>
            <a:endParaRPr lang="en-US"/>
          </a:p>
        </p:txBody>
      </p:sp>
    </p:spTree>
    <p:extLst>
      <p:ext uri="{BB962C8B-B14F-4D97-AF65-F5344CB8AC3E}">
        <p14:creationId xmlns:p14="http://schemas.microsoft.com/office/powerpoint/2010/main" xmlns="" val="3176539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আমাদের</a:t>
            </a:r>
            <a:r>
              <a:rPr lang="en-US" dirty="0"/>
              <a:t> </a:t>
            </a:r>
            <a:r>
              <a:rPr lang="en-US" dirty="0" err="1"/>
              <a:t>সম্মু</a:t>
            </a:r>
            <a:r>
              <a:rPr lang="as-IN" dirty="0"/>
              <a:t>খ</a:t>
            </a:r>
            <a:r>
              <a:rPr lang="en-US" dirty="0"/>
              <a:t> </a:t>
            </a:r>
            <a:r>
              <a:rPr lang="as-IN" dirty="0"/>
              <a:t>স</a:t>
            </a:r>
            <a:r>
              <a:rPr lang="en-US" dirty="0"/>
              <a:t>া</a:t>
            </a:r>
            <a:r>
              <a:rPr lang="as-IN" dirty="0"/>
              <a:t>র</a:t>
            </a:r>
            <a:r>
              <a:rPr lang="en-US" dirty="0"/>
              <a:t>ি</a:t>
            </a:r>
            <a:r>
              <a:rPr lang="as-IN" dirty="0"/>
              <a:t>র</a:t>
            </a:r>
            <a:r>
              <a:rPr lang="en-US" dirty="0"/>
              <a:t> </a:t>
            </a:r>
            <a:r>
              <a:rPr lang="as-IN" dirty="0"/>
              <a:t>য</a:t>
            </a:r>
            <a:r>
              <a:rPr lang="en-US" dirty="0"/>
              <a:t>ো</a:t>
            </a:r>
            <a:r>
              <a:rPr lang="as-IN" dirty="0"/>
              <a:t>দ</a:t>
            </a:r>
            <a:r>
              <a:rPr lang="en-US" dirty="0"/>
              <a:t>্</a:t>
            </a:r>
            <a:r>
              <a:rPr lang="as-IN" dirty="0"/>
              <a:t>ধ</a:t>
            </a:r>
            <a:r>
              <a:rPr lang="en-US" dirty="0"/>
              <a:t>া</a:t>
            </a:r>
            <a:r>
              <a:rPr lang="as-IN" dirty="0"/>
              <a:t>দ</a:t>
            </a:r>
            <a:r>
              <a:rPr lang="en-US" dirty="0"/>
              <a:t>ে</a:t>
            </a:r>
            <a:r>
              <a:rPr lang="as-IN" dirty="0"/>
              <a:t>র</a:t>
            </a:r>
            <a:r>
              <a:rPr lang="en-US" dirty="0"/>
              <a:t> </a:t>
            </a:r>
            <a:r>
              <a:rPr lang="as-IN" dirty="0"/>
              <a:t>ম</a:t>
            </a:r>
            <a:r>
              <a:rPr lang="en-US" dirty="0"/>
              <a:t>া</a:t>
            </a:r>
            <a:r>
              <a:rPr lang="as-IN" dirty="0"/>
              <a:t>ন</a:t>
            </a:r>
            <a:r>
              <a:rPr lang="en-US" dirty="0" err="1"/>
              <a:t>ুশ</a:t>
            </a:r>
            <a:r>
              <a:rPr lang="en-US" dirty="0"/>
              <a:t> </a:t>
            </a:r>
            <a:r>
              <a:rPr lang="en-US" dirty="0" err="1"/>
              <a:t>হিসেবে</a:t>
            </a:r>
            <a:r>
              <a:rPr lang="en-US" dirty="0"/>
              <a:t> </a:t>
            </a:r>
            <a:r>
              <a:rPr lang="en-US" dirty="0" err="1"/>
              <a:t>এক</a:t>
            </a:r>
            <a:r>
              <a:rPr lang="as-IN" dirty="0"/>
              <a:t>ধ</a:t>
            </a:r>
            <a:r>
              <a:rPr lang="en-US" dirty="0"/>
              <a:t>া</a:t>
            </a:r>
            <a:r>
              <a:rPr lang="as-IN" dirty="0"/>
              <a:t>প</a:t>
            </a:r>
            <a:r>
              <a:rPr lang="en-US" dirty="0"/>
              <a:t> </a:t>
            </a:r>
            <a:r>
              <a:rPr lang="as-IN" dirty="0"/>
              <a:t>এ</a:t>
            </a:r>
            <a:r>
              <a:rPr lang="en-US" dirty="0"/>
              <a:t>গ</a:t>
            </a:r>
            <a:r>
              <a:rPr lang="as-IN" dirty="0"/>
              <a:t>ি</a:t>
            </a:r>
            <a:r>
              <a:rPr lang="en-US" dirty="0"/>
              <a:t>য়</a:t>
            </a:r>
            <a:r>
              <a:rPr lang="as-IN" dirty="0"/>
              <a:t>ে</a:t>
            </a:r>
            <a:r>
              <a:rPr lang="en-US" dirty="0"/>
              <a:t> </a:t>
            </a:r>
            <a:r>
              <a:rPr lang="en-US" dirty="0" err="1"/>
              <a:t>থাকার</a:t>
            </a:r>
            <a:r>
              <a:rPr lang="en-US" dirty="0"/>
              <a:t> </a:t>
            </a:r>
            <a:r>
              <a:rPr lang="en-US" dirty="0" err="1"/>
              <a:t>জন্য</a:t>
            </a:r>
            <a:r>
              <a:rPr lang="en-US" dirty="0"/>
              <a:t> </a:t>
            </a:r>
            <a:r>
              <a:rPr lang="en-US" dirty="0" err="1"/>
              <a:t>অভিবাদন</a:t>
            </a:r>
            <a:r>
              <a:rPr lang="en-US" dirty="0"/>
              <a:t>!</a:t>
            </a:r>
          </a:p>
        </p:txBody>
      </p:sp>
      <p:sp>
        <p:nvSpPr>
          <p:cNvPr id="4" name="Slide Number Placeholder 3"/>
          <p:cNvSpPr>
            <a:spLocks noGrp="1"/>
          </p:cNvSpPr>
          <p:nvPr>
            <p:ph type="sldNum" sz="quarter" idx="5"/>
          </p:nvPr>
        </p:nvSpPr>
        <p:spPr/>
        <p:txBody>
          <a:bodyPr/>
          <a:lstStyle/>
          <a:p>
            <a:fld id="{12876D09-75EC-4829-9CBB-78245EC4ABB3}" type="slidenum">
              <a:rPr lang="en-US" smtClean="0"/>
              <a:pPr/>
              <a:t>147</a:t>
            </a:fld>
            <a:endParaRPr lang="en-US"/>
          </a:p>
        </p:txBody>
      </p:sp>
    </p:spTree>
    <p:extLst>
      <p:ext uri="{BB962C8B-B14F-4D97-AF65-F5344CB8AC3E}">
        <p14:creationId xmlns:p14="http://schemas.microsoft.com/office/powerpoint/2010/main" xmlns="" val="39989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About coughing or sneezing etiquette</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14</a:t>
            </a:fld>
            <a:endParaRPr lang="en-US"/>
          </a:p>
        </p:txBody>
      </p:sp>
    </p:spTree>
    <p:extLst>
      <p:ext uri="{BB962C8B-B14F-4D97-AF65-F5344CB8AC3E}">
        <p14:creationId xmlns="" xmlns:p14="http://schemas.microsoft.com/office/powerpoint/2010/main" val="119347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rational &amp; correct use of PPE reduces exposure to pathogen</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26</a:t>
            </a:fld>
            <a:endParaRPr lang="en-US"/>
          </a:p>
        </p:txBody>
      </p:sp>
    </p:spTree>
    <p:extLst>
      <p:ext uri="{BB962C8B-B14F-4D97-AF65-F5344CB8AC3E}">
        <p14:creationId xmlns="" xmlns:p14="http://schemas.microsoft.com/office/powerpoint/2010/main" val="360678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Lid down to prevent droplet splatter &amp; aerosol clouds</a:t>
            </a:r>
          </a:p>
          <a:p>
            <a:r>
              <a:rPr lang="en-US" dirty="0" smtClean="0"/>
              <a:t>Heavy duty gloves &amp; boots</a:t>
            </a:r>
          </a:p>
          <a:p>
            <a:r>
              <a:rPr lang="en-US" dirty="0" smtClean="0"/>
              <a:t>Separate toilet for HCW</a:t>
            </a:r>
          </a:p>
          <a:p>
            <a:r>
              <a:rPr lang="en-US" dirty="0" smtClean="0"/>
              <a:t>Chlorine can not disinfect large amounts of solid &amp; dissolved organic matter</a:t>
            </a:r>
          </a:p>
          <a:p>
            <a:r>
              <a:rPr lang="en-US" dirty="0" smtClean="0"/>
              <a:t>Feces must be treated as biohazard </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27</a:t>
            </a:fld>
            <a:endParaRPr lang="en-US"/>
          </a:p>
        </p:txBody>
      </p:sp>
    </p:spTree>
    <p:extLst>
      <p:ext uri="{BB962C8B-B14F-4D97-AF65-F5344CB8AC3E}">
        <p14:creationId xmlns="" xmlns:p14="http://schemas.microsoft.com/office/powerpoint/2010/main" val="31319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Efficacy</a:t>
            </a:r>
            <a:r>
              <a:rPr lang="en-US" baseline="0" dirty="0" smtClean="0"/>
              <a:t> of all disinfectants is affected by organic material</a:t>
            </a:r>
          </a:p>
          <a:p>
            <a:r>
              <a:rPr lang="en-US" dirty="0" smtClean="0"/>
              <a:t>Contact time of 1 min is recommended for ethanol, chlorine based products &amp; &gt;0.5% H2O2</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33</a:t>
            </a:fld>
            <a:endParaRPr lang="en-US"/>
          </a:p>
        </p:txBody>
      </p:sp>
    </p:spTree>
    <p:extLst>
      <p:ext uri="{BB962C8B-B14F-4D97-AF65-F5344CB8AC3E}">
        <p14:creationId xmlns="" xmlns:p14="http://schemas.microsoft.com/office/powerpoint/2010/main" val="31319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a:t>
            </a:r>
            <a:r>
              <a:rPr lang="en-US" dirty="0" err="1" smtClean="0"/>
              <a:t>pt’s</a:t>
            </a:r>
            <a:r>
              <a:rPr lang="en-US" dirty="0" smtClean="0"/>
              <a:t> chart, clipboard</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34</a:t>
            </a:fld>
            <a:endParaRPr lang="en-US"/>
          </a:p>
        </p:txBody>
      </p:sp>
    </p:spTree>
    <p:extLst>
      <p:ext uri="{BB962C8B-B14F-4D97-AF65-F5344CB8AC3E}">
        <p14:creationId xmlns="" xmlns:p14="http://schemas.microsoft.com/office/powerpoint/2010/main" val="132544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Stick</a:t>
            </a:r>
            <a:r>
              <a:rPr lang="en-US" baseline="0" dirty="0" smtClean="0"/>
              <a:t> to stir</a:t>
            </a:r>
          </a:p>
          <a:p>
            <a:r>
              <a:rPr lang="en-US" baseline="0" dirty="0" smtClean="0"/>
              <a:t>Take care to avoid splashing</a:t>
            </a:r>
          </a:p>
          <a:p>
            <a:r>
              <a:rPr lang="en-US" baseline="0" dirty="0" smtClean="0"/>
              <a:t>Dry preferably in </a:t>
            </a:r>
            <a:r>
              <a:rPr lang="en-US" baseline="0" dirty="0" err="1" smtClean="0"/>
              <a:t>sunliht</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36</a:t>
            </a:fld>
            <a:endParaRPr lang="en-US"/>
          </a:p>
        </p:txBody>
      </p:sp>
    </p:spTree>
    <p:extLst>
      <p:ext uri="{BB962C8B-B14F-4D97-AF65-F5344CB8AC3E}">
        <p14:creationId xmlns="" xmlns:p14="http://schemas.microsoft.com/office/powerpoint/2010/main" val="31319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HCW, mortuary </a:t>
            </a:r>
            <a:r>
              <a:rPr lang="en-US" dirty="0" err="1" smtClean="0"/>
              <a:t>stafff</a:t>
            </a:r>
            <a:r>
              <a:rPr lang="en-US" dirty="0" smtClean="0"/>
              <a:t>, burial team</a:t>
            </a:r>
            <a:endParaRPr lang="en-US" dirty="0"/>
          </a:p>
        </p:txBody>
      </p:sp>
      <p:sp>
        <p:nvSpPr>
          <p:cNvPr id="4" name="Slide Number Placeholder 3"/>
          <p:cNvSpPr>
            <a:spLocks noGrp="1"/>
          </p:cNvSpPr>
          <p:nvPr>
            <p:ph type="sldNum" sz="quarter" idx="10"/>
          </p:nvPr>
        </p:nvSpPr>
        <p:spPr/>
        <p:txBody>
          <a:bodyPr/>
          <a:lstStyle/>
          <a:p>
            <a:fld id="{DDEF72BD-825D-4719-A489-D7BB0E693468}" type="slidenum">
              <a:rPr lang="en-US" smtClean="0"/>
              <a:pPr/>
              <a:t>37</a:t>
            </a:fld>
            <a:endParaRPr lang="en-US"/>
          </a:p>
        </p:txBody>
      </p:sp>
    </p:spTree>
    <p:extLst>
      <p:ext uri="{BB962C8B-B14F-4D97-AF65-F5344CB8AC3E}">
        <p14:creationId xmlns="" xmlns:p14="http://schemas.microsoft.com/office/powerpoint/2010/main" val="160103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291A15-B768-4FF0-A347-07E141BD81E1}" type="datetimeFigureOut">
              <a:rPr lang="en-SG" smtClean="0"/>
              <a:pPr/>
              <a:t>15/9/2020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91A15-B768-4FF0-A347-07E141BD81E1}" type="datetimeFigureOut">
              <a:rPr lang="en-SG" smtClean="0"/>
              <a:pPr/>
              <a:t>15/9/2020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91A15-B768-4FF0-A347-07E141BD81E1}" type="datetimeFigureOut">
              <a:rPr lang="en-SG" smtClean="0"/>
              <a:pPr/>
              <a:t>15/9/2020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91A15-B768-4FF0-A347-07E141BD81E1}" type="datetimeFigureOut">
              <a:rPr lang="en-SG" smtClean="0"/>
              <a:pPr/>
              <a:t>15/9/2020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91A15-B768-4FF0-A347-07E141BD81E1}" type="datetimeFigureOut">
              <a:rPr lang="en-SG" smtClean="0"/>
              <a:pPr/>
              <a:t>15/9/2020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91A15-B768-4FF0-A347-07E141BD81E1}" type="datetimeFigureOut">
              <a:rPr lang="en-SG" smtClean="0"/>
              <a:pPr/>
              <a:t>15/9/2020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91A15-B768-4FF0-A347-07E141BD81E1}" type="datetimeFigureOut">
              <a:rPr lang="en-SG" smtClean="0"/>
              <a:pPr/>
              <a:t>15/9/2020</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291A15-B768-4FF0-A347-07E141BD81E1}" type="datetimeFigureOut">
              <a:rPr lang="en-SG" smtClean="0"/>
              <a:pPr/>
              <a:t>15/9/2020</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91A15-B768-4FF0-A347-07E141BD81E1}" type="datetimeFigureOut">
              <a:rPr lang="en-SG" smtClean="0"/>
              <a:pPr/>
              <a:t>15/9/2020</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91A15-B768-4FF0-A347-07E141BD81E1}" type="datetimeFigureOut">
              <a:rPr lang="en-SG" smtClean="0"/>
              <a:pPr/>
              <a:t>15/9/2020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91A15-B768-4FF0-A347-07E141BD81E1}" type="datetimeFigureOut">
              <a:rPr lang="en-SG" smtClean="0"/>
              <a:pPr/>
              <a:t>15/9/2020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F26012C7-3EAD-4ACC-9144-B2B9FFF9718D}" type="slidenum">
              <a:rPr lang="en-SG" smtClean="0"/>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91A15-B768-4FF0-A347-07E141BD81E1}" type="datetimeFigureOut">
              <a:rPr lang="en-SG" smtClean="0"/>
              <a:pPr/>
              <a:t>15/9/2020</a:t>
            </a:fld>
            <a:endParaRPr lang="en-SG"/>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012C7-3EAD-4ACC-9144-B2B9FFF9718D}" type="slidenum">
              <a:rPr lang="en-SG" smtClean="0"/>
              <a:pPr/>
              <a:t>‹#›</a:t>
            </a:fld>
            <a:endParaRPr lang="en-SG"/>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3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1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1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102.jpeg"/><Relationship Id="rId4" Type="http://schemas.openxmlformats.org/officeDocument/2006/relationships/image" Target="../media/image10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2.gif"/><Relationship Id="rId4" Type="http://schemas.openxmlformats.org/officeDocument/2006/relationships/image" Target="../media/image11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gavi.org/news/media-room/100-million-covid-19-vaccine-doses-available-low-and-middle-income-countries-2021"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gavi.org/news/media-room/92-low-middle-income-economies-eligible-access-covid-19-vaccines-gavi-covax-amc"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E50D3D-A315-4F63-99F5-D76279684979}"/>
              </a:ext>
            </a:extLst>
          </p:cNvPr>
          <p:cNvSpPr>
            <a:spLocks noGrp="1"/>
          </p:cNvSpPr>
          <p:nvPr>
            <p:ph type="ctrTitle"/>
          </p:nvPr>
        </p:nvSpPr>
        <p:spPr>
          <a:xfrm>
            <a:off x="290481" y="142875"/>
            <a:ext cx="8681423" cy="2190750"/>
          </a:xfrm>
        </p:spPr>
        <p:txBody>
          <a:bodyPr>
            <a:noAutofit/>
          </a:bodyPr>
          <a:lstStyle/>
          <a:p>
            <a:r>
              <a:rPr lang="en-SG" sz="3600" b="1" dirty="0" smtClean="0">
                <a:solidFill>
                  <a:srgbClr val="FF0000"/>
                </a:solidFill>
                <a:latin typeface="Bookman Old Style" panose="02050604050505020204" pitchFamily="18" charset="0"/>
              </a:rPr>
              <a:t>How much we know about the invisible Enemy ?</a:t>
            </a:r>
            <a:br>
              <a:rPr lang="en-SG" sz="3600" b="1" dirty="0" smtClean="0">
                <a:solidFill>
                  <a:srgbClr val="FF0000"/>
                </a:solidFill>
                <a:latin typeface="Bookman Old Style" panose="02050604050505020204" pitchFamily="18" charset="0"/>
              </a:rPr>
            </a:br>
            <a:r>
              <a:rPr lang="en-SG" sz="3600" b="1" dirty="0" smtClean="0">
                <a:latin typeface="Bookman Old Style" panose="02050604050505020204" pitchFamily="18" charset="0"/>
              </a:rPr>
              <a:t>COVID-19</a:t>
            </a:r>
            <a:endParaRPr lang="en-SG" sz="3600" b="1" dirty="0">
              <a:latin typeface="Bookman Old Style" panose="02050604050505020204" pitchFamily="18" charset="0"/>
            </a:endParaRPr>
          </a:p>
        </p:txBody>
      </p:sp>
      <p:sp>
        <p:nvSpPr>
          <p:cNvPr id="3" name="Subtitle 2">
            <a:extLst>
              <a:ext uri="{FF2B5EF4-FFF2-40B4-BE49-F238E27FC236}">
                <a16:creationId xmlns="" xmlns:a16="http://schemas.microsoft.com/office/drawing/2014/main" id="{EF5D2A0D-C10F-454B-B3B5-7D14AADA09C9}"/>
              </a:ext>
            </a:extLst>
          </p:cNvPr>
          <p:cNvSpPr>
            <a:spLocks noGrp="1"/>
          </p:cNvSpPr>
          <p:nvPr>
            <p:ph type="subTitle" idx="1"/>
          </p:nvPr>
        </p:nvSpPr>
        <p:spPr>
          <a:xfrm>
            <a:off x="246582" y="4068566"/>
            <a:ext cx="11737455" cy="2321960"/>
          </a:xfrm>
        </p:spPr>
        <p:txBody>
          <a:bodyPr>
            <a:normAutofit fontScale="85000" lnSpcReduction="10000"/>
          </a:bodyPr>
          <a:lstStyle/>
          <a:p>
            <a:r>
              <a:rPr lang="en-SG" sz="3600" b="1" dirty="0" err="1" smtClean="0">
                <a:solidFill>
                  <a:schemeClr val="tx1"/>
                </a:solidFill>
                <a:latin typeface="Bookman Old Style" panose="02050604050505020204" pitchFamily="18" charset="0"/>
              </a:rPr>
              <a:t>Quazi</a:t>
            </a:r>
            <a:r>
              <a:rPr lang="en-SG" sz="3600" b="1" dirty="0" smtClean="0">
                <a:solidFill>
                  <a:schemeClr val="tx1"/>
                </a:solidFill>
                <a:latin typeface="Bookman Old Style" panose="02050604050505020204" pitchFamily="18" charset="0"/>
              </a:rPr>
              <a:t> </a:t>
            </a:r>
            <a:r>
              <a:rPr lang="en-SG" sz="3600" b="1" dirty="0" err="1" smtClean="0">
                <a:solidFill>
                  <a:schemeClr val="tx1"/>
                </a:solidFill>
                <a:latin typeface="Bookman Old Style" panose="02050604050505020204" pitchFamily="18" charset="0"/>
              </a:rPr>
              <a:t>Tarikul</a:t>
            </a:r>
            <a:r>
              <a:rPr lang="en-SG" sz="3600" b="1" dirty="0" smtClean="0">
                <a:solidFill>
                  <a:schemeClr val="tx1"/>
                </a:solidFill>
                <a:latin typeface="Bookman Old Style" panose="02050604050505020204" pitchFamily="18" charset="0"/>
              </a:rPr>
              <a:t> Islam</a:t>
            </a:r>
          </a:p>
          <a:p>
            <a:r>
              <a:rPr lang="en-SG" sz="3600" b="1" dirty="0" smtClean="0">
                <a:solidFill>
                  <a:schemeClr val="tx1"/>
                </a:solidFill>
                <a:latin typeface="Bookman Old Style" panose="02050604050505020204" pitchFamily="18" charset="0"/>
              </a:rPr>
              <a:t>Professor of Medicine</a:t>
            </a:r>
          </a:p>
          <a:p>
            <a:r>
              <a:rPr lang="en-SG" b="1" dirty="0" smtClean="0">
                <a:solidFill>
                  <a:schemeClr val="tx1"/>
                </a:solidFill>
                <a:latin typeface="Bookman Old Style" panose="02050604050505020204" pitchFamily="18" charset="0"/>
              </a:rPr>
              <a:t>Member, National Technical Advisory Committee on COVID-19</a:t>
            </a:r>
          </a:p>
          <a:p>
            <a:r>
              <a:rPr lang="en-SG" b="1" dirty="0" smtClean="0">
                <a:latin typeface="Bookman Old Style" panose="02050604050505020204" pitchFamily="18" charset="0"/>
              </a:rPr>
              <a:t>                                                                       </a:t>
            </a:r>
            <a:r>
              <a:rPr lang="en-SG" sz="2400" b="1" dirty="0" smtClean="0">
                <a:solidFill>
                  <a:srgbClr val="00B050"/>
                </a:solidFill>
                <a:latin typeface="Calibri" pitchFamily="34" charset="0"/>
              </a:rPr>
              <a:t>prof.tarik@gmail.com</a:t>
            </a:r>
            <a:r>
              <a:rPr lang="en-SG" b="1" dirty="0" smtClean="0">
                <a:latin typeface="Calibri" pitchFamily="34" charset="0"/>
              </a:rPr>
              <a:t>                   </a:t>
            </a:r>
            <a:r>
              <a:rPr lang="en-SG" b="1" dirty="0" smtClean="0">
                <a:solidFill>
                  <a:schemeClr val="bg1"/>
                </a:solidFill>
                <a:latin typeface="Calibri" pitchFamily="34" charset="0"/>
              </a:rPr>
              <a:t> prof.tarik@gmail.com</a:t>
            </a:r>
            <a:endParaRPr lang="en-SG" b="1" dirty="0">
              <a:solidFill>
                <a:schemeClr val="bg1"/>
              </a:solidFill>
              <a:latin typeface="Calibri" pitchFamily="34" charset="0"/>
            </a:endParaRPr>
          </a:p>
          <a:p>
            <a:endParaRPr lang="en-SG" dirty="0"/>
          </a:p>
        </p:txBody>
      </p:sp>
      <p:pic>
        <p:nvPicPr>
          <p:cNvPr id="5" name="Picture 4">
            <a:extLst>
              <a:ext uri="{FF2B5EF4-FFF2-40B4-BE49-F238E27FC236}">
                <a16:creationId xmlns="" xmlns:a16="http://schemas.microsoft.com/office/drawing/2014/main" id="{5160C6FD-1ABA-441A-A97B-7B936D6AA9F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989453" y="14"/>
            <a:ext cx="3202547" cy="1895907"/>
          </a:xfrm>
          <a:prstGeom prst="rect">
            <a:avLst/>
          </a:prstGeom>
        </p:spPr>
      </p:pic>
    </p:spTree>
    <p:extLst>
      <p:ext uri="{BB962C8B-B14F-4D97-AF65-F5344CB8AC3E}">
        <p14:creationId xmlns="" xmlns:p14="http://schemas.microsoft.com/office/powerpoint/2010/main" val="3065534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4000" b="1" dirty="0" smtClean="0"/>
              <a:t>“My 5 moments for Hand Hygiene”</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684963" y="1202077"/>
            <a:ext cx="8455631" cy="5291190"/>
          </a:xfrm>
        </p:spPr>
      </p:pic>
    </p:spTree>
    <p:extLst>
      <p:ext uri="{BB962C8B-B14F-4D97-AF65-F5344CB8AC3E}">
        <p14:creationId xmlns="" xmlns:p14="http://schemas.microsoft.com/office/powerpoint/2010/main" val="2716618623"/>
      </p:ext>
    </p:extLst>
  </p:cSld>
  <p:clrMapOvr>
    <a:masterClrMapping/>
  </p:clrMapOvr>
  <p:transition spd="slow">
    <p:randomBar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ownloads\IMG-20200910-WA0000.jpg"/>
          <p:cNvPicPr>
            <a:picLocks noGrp="1" noChangeAspect="1" noChangeArrowheads="1"/>
          </p:cNvPicPr>
          <p:nvPr>
            <p:ph idx="1"/>
          </p:nvPr>
        </p:nvPicPr>
        <p:blipFill>
          <a:blip r:embed="rId2"/>
          <a:srcRect/>
          <a:stretch>
            <a:fillRect/>
          </a:stretch>
        </p:blipFill>
        <p:spPr bwMode="auto">
          <a:xfrm>
            <a:off x="1" y="0"/>
            <a:ext cx="12192000" cy="68580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wnloads\IMG-20200910-WA0001.jpg"/>
          <p:cNvPicPr>
            <a:picLocks noGrp="1" noChangeAspect="1" noChangeArrowheads="1"/>
          </p:cNvPicPr>
          <p:nvPr>
            <p:ph idx="1"/>
          </p:nvPr>
        </p:nvPicPr>
        <p:blipFill>
          <a:blip r:embed="rId2"/>
          <a:srcRect/>
          <a:stretch>
            <a:fillRect/>
          </a:stretch>
        </p:blipFill>
        <p:spPr bwMode="auto">
          <a:xfrm>
            <a:off x="0" y="0"/>
            <a:ext cx="12191999" cy="68580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sz="4400" b="1" dirty="0" smtClean="0"/>
              <a:t>                        Pitfalls/Fictions/Facts</a:t>
            </a:r>
            <a:endParaRPr lang="en-US" sz="4400" b="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b="1" dirty="0"/>
              <a:t>Epidemiology</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p:txBody>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p:txBody>
          <a:bodyPr/>
          <a:lstStyle/>
          <a:p>
            <a:r>
              <a:rPr lang="en-US" dirty="0">
                <a:solidFill>
                  <a:srgbClr val="FF0000"/>
                </a:solidFill>
              </a:rPr>
              <a:t>Case incidence </a:t>
            </a:r>
            <a:r>
              <a:rPr lang="en-US" dirty="0"/>
              <a:t>is always a good </a:t>
            </a:r>
            <a:r>
              <a:rPr lang="en-US" dirty="0">
                <a:solidFill>
                  <a:srgbClr val="FF0000"/>
                </a:solidFill>
              </a:rPr>
              <a:t>indicator of community risk</a:t>
            </a: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p:txBody>
          <a:bodyPr/>
          <a:lstStyle/>
          <a:p>
            <a:r>
              <a:rPr lang="en-US" dirty="0"/>
              <a:t>The number of new cases in a population does not always reflect the risk of transmission in a community as the composition or distribution of these cases may be very different, even while the overall total is the same. </a:t>
            </a:r>
            <a:r>
              <a:rPr lang="en-US" dirty="0" err="1" smtClean="0"/>
              <a:t>eg</a:t>
            </a:r>
            <a:r>
              <a:rPr lang="en-US" dirty="0"/>
              <a:t>: Some cases maybe </a:t>
            </a:r>
            <a:r>
              <a:rPr lang="en-US" dirty="0" smtClean="0">
                <a:solidFill>
                  <a:srgbClr val="FF0000"/>
                </a:solidFill>
              </a:rPr>
              <a:t>super spreaders</a:t>
            </a:r>
            <a:endParaRPr lang="en-US" dirty="0">
              <a:solidFill>
                <a:srgbClr val="FF0000"/>
              </a:solidFill>
            </a:endParaRPr>
          </a:p>
        </p:txBody>
      </p:sp>
    </p:spTree>
    <p:extLst>
      <p:ext uri="{BB962C8B-B14F-4D97-AF65-F5344CB8AC3E}">
        <p14:creationId xmlns:p14="http://schemas.microsoft.com/office/powerpoint/2010/main" xmlns="" val="743202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b="1" dirty="0"/>
              <a:t>Epidemiology</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p:txBody>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p:txBody>
          <a:bodyPr/>
          <a:lstStyle/>
          <a:p>
            <a:r>
              <a:rPr lang="en-US" dirty="0"/>
              <a:t>The virus is prevalent in </a:t>
            </a:r>
            <a:r>
              <a:rPr lang="en-US" dirty="0">
                <a:solidFill>
                  <a:srgbClr val="FF0000"/>
                </a:solidFill>
              </a:rPr>
              <a:t>hot and humid </a:t>
            </a:r>
            <a:r>
              <a:rPr lang="en-US" dirty="0" smtClean="0">
                <a:solidFill>
                  <a:srgbClr val="FF0000"/>
                </a:solidFill>
              </a:rPr>
              <a:t>countries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Younger people are not that much vulnerable </a:t>
            </a:r>
            <a:r>
              <a:rPr lang="en-US" dirty="0" smtClean="0"/>
              <a:t>to the virus and children cannot get the virus.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p:txBody>
          <a:bodyPr>
            <a:normAutofit lnSpcReduction="10000"/>
          </a:bodyPr>
          <a:lstStyle/>
          <a:p>
            <a:r>
              <a:rPr lang="en-US" dirty="0" smtClean="0">
                <a:solidFill>
                  <a:srgbClr val="FF0000"/>
                </a:solidFill>
              </a:rPr>
              <a:t>Not True</a:t>
            </a:r>
            <a:r>
              <a:rPr lang="en-US" dirty="0" smtClean="0"/>
              <a:t>. Some </a:t>
            </a:r>
            <a:r>
              <a:rPr lang="en-US" dirty="0"/>
              <a:t>viruses, such as cold and flu viruses, do spread more easily in the colder months, but that does not mean that they stop entirely when the conditions are hot and humid</a:t>
            </a:r>
            <a:r>
              <a:rPr lang="en-US" dirty="0" smtClean="0"/>
              <a:t>.</a:t>
            </a:r>
          </a:p>
          <a:p>
            <a:endParaRPr lang="en-US" dirty="0" smtClean="0"/>
          </a:p>
          <a:p>
            <a:endParaRPr lang="en-US" dirty="0" smtClean="0"/>
          </a:p>
          <a:p>
            <a:r>
              <a:rPr lang="en-US" dirty="0" smtClean="0"/>
              <a:t>People of any age can get affected by Covid-19, </a:t>
            </a:r>
            <a:r>
              <a:rPr lang="en-US" dirty="0" smtClean="0">
                <a:solidFill>
                  <a:srgbClr val="FF0000"/>
                </a:solidFill>
              </a:rPr>
              <a:t>there is no age differential </a:t>
            </a:r>
            <a:r>
              <a:rPr lang="en-US" dirty="0" smtClean="0"/>
              <a:t>to get this virus.</a:t>
            </a:r>
          </a:p>
          <a:p>
            <a:endParaRPr lang="en-US" dirty="0" smtClean="0"/>
          </a:p>
          <a:p>
            <a:endParaRPr lang="en-US" dirty="0"/>
          </a:p>
        </p:txBody>
      </p:sp>
    </p:spTree>
    <p:extLst>
      <p:ext uri="{BB962C8B-B14F-4D97-AF65-F5344CB8AC3E}">
        <p14:creationId xmlns:p14="http://schemas.microsoft.com/office/powerpoint/2010/main" xmlns="" val="5136610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b="1" dirty="0"/>
              <a:t>Behavior of Pathogen</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086417"/>
            <a:ext cx="5386917" cy="823864"/>
          </a:xfrm>
        </p:spPr>
        <p:txBody>
          <a:bodyPr>
            <a:normAutofit/>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609600" y="1874067"/>
            <a:ext cx="5386917" cy="4252096"/>
          </a:xfrm>
        </p:spPr>
        <p:txBody>
          <a:bodyPr>
            <a:normAutofit/>
          </a:bodyPr>
          <a:lstStyle/>
          <a:p>
            <a:r>
              <a:rPr lang="en-US" dirty="0">
                <a:solidFill>
                  <a:srgbClr val="FF0000"/>
                </a:solidFill>
              </a:rPr>
              <a:t>Face masks always protect against </a:t>
            </a:r>
            <a:r>
              <a:rPr lang="en-US" dirty="0" smtClean="0">
                <a:solidFill>
                  <a:srgbClr val="FF0000"/>
                </a:solidFill>
              </a:rPr>
              <a:t>corona virus</a:t>
            </a:r>
          </a:p>
          <a:p>
            <a:pPr>
              <a:buNone/>
            </a:pPr>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Spraying chlorine or alcohol on the skin kills viruses on the body</a:t>
            </a:r>
          </a:p>
          <a:p>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104523"/>
            <a:ext cx="5389033" cy="706170"/>
          </a:xfrm>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1" y="1828800"/>
            <a:ext cx="5183188" cy="4664075"/>
          </a:xfrm>
        </p:spPr>
        <p:txBody>
          <a:bodyPr>
            <a:normAutofit lnSpcReduction="10000"/>
          </a:bodyPr>
          <a:lstStyle/>
          <a:p>
            <a:r>
              <a:rPr lang="en-US" dirty="0">
                <a:solidFill>
                  <a:srgbClr val="FF0000"/>
                </a:solidFill>
              </a:rPr>
              <a:t>No face mask can give 100% </a:t>
            </a:r>
            <a:r>
              <a:rPr lang="en-US" dirty="0"/>
              <a:t>protection against aerosolized particles, although they can protect against droplets. </a:t>
            </a:r>
            <a:endParaRPr lang="en-US" dirty="0" smtClean="0"/>
          </a:p>
          <a:p>
            <a:endParaRPr lang="en-US" dirty="0" smtClean="0"/>
          </a:p>
          <a:p>
            <a:endParaRPr lang="en-US" dirty="0" smtClean="0"/>
          </a:p>
          <a:p>
            <a:endParaRPr lang="en-US" dirty="0" smtClean="0"/>
          </a:p>
          <a:p>
            <a:r>
              <a:rPr lang="en-US" dirty="0" smtClean="0">
                <a:solidFill>
                  <a:srgbClr val="FF0000"/>
                </a:solidFill>
              </a:rPr>
              <a:t>Applying alcohol or chlorine to the body can cause harm</a:t>
            </a:r>
            <a:r>
              <a:rPr lang="en-US" dirty="0" smtClean="0"/>
              <a:t>, Although people can use these chemicals to disinfect surfaces, These products cannot kill viruses within the body. </a:t>
            </a:r>
            <a:r>
              <a:rPr lang="en-US" dirty="0" smtClean="0">
                <a:solidFill>
                  <a:srgbClr val="FF0000"/>
                </a:solidFill>
              </a:rPr>
              <a:t>Disinfectant tunnel is of no use.</a:t>
            </a:r>
          </a:p>
          <a:p>
            <a:pPr>
              <a:buNone/>
            </a:pPr>
            <a:endParaRPr lang="en-US" dirty="0"/>
          </a:p>
        </p:txBody>
      </p:sp>
    </p:spTree>
    <p:extLst>
      <p:ext uri="{BB962C8B-B14F-4D97-AF65-F5344CB8AC3E}">
        <p14:creationId xmlns:p14="http://schemas.microsoft.com/office/powerpoint/2010/main" xmlns="" val="361962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b="1" dirty="0"/>
              <a:t>Behavior of Pathogen</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122631"/>
            <a:ext cx="5386917" cy="624688"/>
          </a:xfrm>
        </p:spPr>
        <p:txBody>
          <a:bodyPr>
            <a:normAutofit/>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609600" y="1846907"/>
            <a:ext cx="5386917" cy="4279256"/>
          </a:xfrm>
        </p:spPr>
        <p:txBody>
          <a:bodyPr>
            <a:normAutofit/>
          </a:bodyPr>
          <a:lstStyle/>
          <a:p>
            <a:r>
              <a:rPr lang="en-US" dirty="0">
                <a:solidFill>
                  <a:srgbClr val="FF0000"/>
                </a:solidFill>
              </a:rPr>
              <a:t>You </a:t>
            </a:r>
            <a:r>
              <a:rPr lang="en-US" dirty="0" smtClean="0">
                <a:solidFill>
                  <a:srgbClr val="FF0000"/>
                </a:solidFill>
              </a:rPr>
              <a:t>can be infected with corona virus </a:t>
            </a:r>
            <a:r>
              <a:rPr lang="en-US" dirty="0">
                <a:solidFill>
                  <a:srgbClr val="FF0000"/>
                </a:solidFill>
              </a:rPr>
              <a:t>in swimming </a:t>
            </a:r>
            <a:r>
              <a:rPr lang="en-US" dirty="0" smtClean="0">
                <a:solidFill>
                  <a:srgbClr val="FF0000"/>
                </a:solidFill>
              </a:rPr>
              <a:t>pools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Pet cats and dogs spread corona virus</a:t>
            </a:r>
          </a:p>
          <a:p>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176950"/>
            <a:ext cx="5389033" cy="552262"/>
          </a:xfrm>
        </p:spPr>
        <p:txBody>
          <a:bodyPr>
            <a:normAutofit/>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1" y="1792586"/>
            <a:ext cx="5183188" cy="4700289"/>
          </a:xfrm>
        </p:spPr>
        <p:txBody>
          <a:bodyPr>
            <a:normAutofit/>
          </a:bodyPr>
          <a:lstStyle/>
          <a:p>
            <a:r>
              <a:rPr lang="en-US" dirty="0"/>
              <a:t>According to the CDC, there is </a:t>
            </a:r>
            <a:r>
              <a:rPr lang="en-US" dirty="0">
                <a:solidFill>
                  <a:srgbClr val="FF0000"/>
                </a:solidFill>
              </a:rPr>
              <a:t>no evidence</a:t>
            </a:r>
            <a:r>
              <a:rPr lang="en-US" dirty="0"/>
              <a:t> to suggest that this virus spreads between people through the water in swimming pools, hot tubs, or water playgrounds. </a:t>
            </a:r>
            <a:endParaRPr lang="en-US" dirty="0" smtClean="0"/>
          </a:p>
          <a:p>
            <a:endParaRPr lang="en-US" dirty="0" smtClean="0"/>
          </a:p>
          <a:p>
            <a:endParaRPr lang="en-US" dirty="0" smtClean="0"/>
          </a:p>
          <a:p>
            <a:r>
              <a:rPr lang="en-US" dirty="0" smtClean="0"/>
              <a:t>There have been several reports of pet cats and dogs being infected with the virus, but till not, </a:t>
            </a:r>
            <a:r>
              <a:rPr lang="en-US" dirty="0" smtClean="0">
                <a:solidFill>
                  <a:srgbClr val="FF0000"/>
                </a:solidFill>
              </a:rPr>
              <a:t>there is no proof</a:t>
            </a:r>
            <a:r>
              <a:rPr lang="en-US" dirty="0" smtClean="0"/>
              <a:t> of transmission from them</a:t>
            </a:r>
          </a:p>
          <a:p>
            <a:endParaRPr lang="en-US" dirty="0"/>
          </a:p>
        </p:txBody>
      </p:sp>
    </p:spTree>
    <p:extLst>
      <p:ext uri="{BB962C8B-B14F-4D97-AF65-F5344CB8AC3E}">
        <p14:creationId xmlns:p14="http://schemas.microsoft.com/office/powerpoint/2010/main" xmlns="" val="40006277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dirty="0"/>
              <a:t>Clinical Presentation and Course</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358020"/>
            <a:ext cx="5386917" cy="452673"/>
          </a:xfrm>
        </p:spPr>
        <p:txBody>
          <a:bodyPr>
            <a:normAutofit lnSpcReduction="10000"/>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609600" y="1901228"/>
            <a:ext cx="5386917" cy="4224935"/>
          </a:xfrm>
        </p:spPr>
        <p:txBody>
          <a:bodyPr>
            <a:normAutofit/>
          </a:bodyPr>
          <a:lstStyle/>
          <a:p>
            <a:r>
              <a:rPr lang="en-US" dirty="0">
                <a:solidFill>
                  <a:srgbClr val="FF0000"/>
                </a:solidFill>
              </a:rPr>
              <a:t>You are immune to coronavirus if you have been infected with it </a:t>
            </a:r>
            <a:r>
              <a:rPr lang="en-US" dirty="0" smtClean="0">
                <a:solidFill>
                  <a:srgbClr val="FF0000"/>
                </a:solidFill>
              </a:rPr>
              <a:t>once</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Everyone who gets infected will die, or conversely, only elderly sick people will die</a:t>
            </a:r>
          </a:p>
          <a:p>
            <a:pPr>
              <a:buNone/>
            </a:pPr>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131683"/>
            <a:ext cx="5389033" cy="615636"/>
          </a:xfrm>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1" y="1855960"/>
            <a:ext cx="5183188" cy="4636915"/>
          </a:xfrm>
        </p:spPr>
        <p:txBody>
          <a:bodyPr>
            <a:normAutofit/>
          </a:bodyPr>
          <a:lstStyle/>
          <a:p>
            <a:r>
              <a:rPr lang="en-US" dirty="0"/>
              <a:t>Several cases of reinfection have been found in some countries after being tested negative and cured of the </a:t>
            </a:r>
            <a:r>
              <a:rPr lang="en-US" dirty="0" smtClean="0"/>
              <a:t>disease. </a:t>
            </a:r>
            <a:r>
              <a:rPr lang="en-US" dirty="0" smtClean="0">
                <a:solidFill>
                  <a:srgbClr val="FF0000"/>
                </a:solidFill>
              </a:rPr>
              <a:t>Antibody titer is getting lowered with the time.</a:t>
            </a:r>
          </a:p>
          <a:p>
            <a:endParaRPr lang="en-US" dirty="0" smtClean="0"/>
          </a:p>
          <a:p>
            <a:r>
              <a:rPr lang="en-US" dirty="0" smtClean="0"/>
              <a:t>This is </a:t>
            </a:r>
            <a:r>
              <a:rPr lang="en-US" dirty="0" smtClean="0">
                <a:solidFill>
                  <a:srgbClr val="FF0000"/>
                </a:solidFill>
              </a:rPr>
              <a:t>untrue</a:t>
            </a:r>
            <a:r>
              <a:rPr lang="en-US" dirty="0" smtClean="0"/>
              <a:t>. Not everyone infected dies. Conversely, not all deaths are in the elderly. Many individuals from younger age groups may also die</a:t>
            </a:r>
          </a:p>
          <a:p>
            <a:endParaRPr lang="en-US" dirty="0"/>
          </a:p>
        </p:txBody>
      </p:sp>
    </p:spTree>
    <p:extLst>
      <p:ext uri="{BB962C8B-B14F-4D97-AF65-F5344CB8AC3E}">
        <p14:creationId xmlns:p14="http://schemas.microsoft.com/office/powerpoint/2010/main" xmlns="" val="3428457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p:txBody>
          <a:bodyPr/>
          <a:lstStyle/>
          <a:p>
            <a:r>
              <a:rPr lang="en-US" dirty="0"/>
              <a:t>Clinical Presentation and Course</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222219"/>
            <a:ext cx="5386917" cy="506994"/>
          </a:xfrm>
        </p:spPr>
        <p:txBody>
          <a:bodyPr>
            <a:normAutofit/>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609600" y="1738265"/>
            <a:ext cx="5386917" cy="4387898"/>
          </a:xfrm>
        </p:spPr>
        <p:txBody>
          <a:bodyPr>
            <a:normAutofit/>
          </a:bodyPr>
          <a:lstStyle/>
          <a:p>
            <a:r>
              <a:rPr lang="en-US" dirty="0">
                <a:solidFill>
                  <a:srgbClr val="FF0000"/>
                </a:solidFill>
              </a:rPr>
              <a:t>If the disease does not aggravate </a:t>
            </a:r>
            <a:r>
              <a:rPr lang="en-US" dirty="0" smtClean="0">
                <a:solidFill>
                  <a:srgbClr val="FF0000"/>
                </a:solidFill>
              </a:rPr>
              <a:t>within </a:t>
            </a:r>
            <a:r>
              <a:rPr lang="en-US" dirty="0">
                <a:solidFill>
                  <a:srgbClr val="FF0000"/>
                </a:solidFill>
              </a:rPr>
              <a:t>first week of symptom onset, you do not need to worry about </a:t>
            </a:r>
            <a:r>
              <a:rPr lang="en-US" dirty="0" smtClean="0">
                <a:solidFill>
                  <a:srgbClr val="FF0000"/>
                </a:solidFill>
              </a:rPr>
              <a:t>it</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Once you recover from Covid-19, you are free of any future complications</a:t>
            </a:r>
          </a:p>
          <a:p>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149791"/>
            <a:ext cx="5389033" cy="570368"/>
          </a:xfrm>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1" y="1702051"/>
            <a:ext cx="5183188" cy="4790824"/>
          </a:xfrm>
        </p:spPr>
        <p:txBody>
          <a:bodyPr>
            <a:normAutofit/>
          </a:bodyPr>
          <a:lstStyle/>
          <a:p>
            <a:r>
              <a:rPr lang="en-US" dirty="0"/>
              <a:t>While most cases show signs of </a:t>
            </a:r>
            <a:r>
              <a:rPr lang="en-US" dirty="0">
                <a:solidFill>
                  <a:srgbClr val="FF0000"/>
                </a:solidFill>
              </a:rPr>
              <a:t>deterioration within 10-14 days </a:t>
            </a:r>
            <a:r>
              <a:rPr lang="en-US" dirty="0"/>
              <a:t>of symptom onset, some cases have been seen to have a late onset </a:t>
            </a:r>
            <a:r>
              <a:rPr lang="en-US" dirty="0" smtClean="0"/>
              <a:t>deterioration</a:t>
            </a:r>
          </a:p>
          <a:p>
            <a:endParaRPr lang="en-US" dirty="0" smtClean="0"/>
          </a:p>
          <a:p>
            <a:endParaRPr lang="en-US" dirty="0" smtClean="0"/>
          </a:p>
          <a:p>
            <a:r>
              <a:rPr lang="en-US" dirty="0" smtClean="0"/>
              <a:t>Some cases have been seen where patients are presenting with </a:t>
            </a:r>
            <a:r>
              <a:rPr lang="en-US" dirty="0" smtClean="0">
                <a:solidFill>
                  <a:srgbClr val="FF0000"/>
                </a:solidFill>
              </a:rPr>
              <a:t>pulmonary fibrosis </a:t>
            </a:r>
            <a:r>
              <a:rPr lang="en-US" dirty="0" smtClean="0"/>
              <a:t>few months after recovering from the disease. </a:t>
            </a:r>
            <a:r>
              <a:rPr lang="en-US" dirty="0" smtClean="0">
                <a:solidFill>
                  <a:srgbClr val="FF0000"/>
                </a:solidFill>
              </a:rPr>
              <a:t>Young stroke</a:t>
            </a:r>
            <a:r>
              <a:rPr lang="en-US" dirty="0" smtClean="0"/>
              <a:t> lately reported</a:t>
            </a:r>
          </a:p>
          <a:p>
            <a:endParaRPr lang="en-US" dirty="0"/>
          </a:p>
        </p:txBody>
      </p:sp>
    </p:spTree>
    <p:extLst>
      <p:ext uri="{BB962C8B-B14F-4D97-AF65-F5344CB8AC3E}">
        <p14:creationId xmlns:p14="http://schemas.microsoft.com/office/powerpoint/2010/main" xmlns="" val="41534177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a:xfrm>
            <a:off x="609600" y="274638"/>
            <a:ext cx="10972800" cy="893259"/>
          </a:xfrm>
        </p:spPr>
        <p:txBody>
          <a:bodyPr/>
          <a:lstStyle/>
          <a:p>
            <a:r>
              <a:rPr lang="en-US" dirty="0"/>
              <a:t>Investigations</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149791"/>
            <a:ext cx="5386917" cy="516048"/>
          </a:xfrm>
        </p:spPr>
        <p:txBody>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461728" y="1620570"/>
            <a:ext cx="5534790" cy="4505593"/>
          </a:xfrm>
        </p:spPr>
        <p:txBody>
          <a:bodyPr>
            <a:normAutofit/>
          </a:bodyPr>
          <a:lstStyle/>
          <a:p>
            <a:r>
              <a:rPr lang="en-US" dirty="0" smtClean="0">
                <a:solidFill>
                  <a:srgbClr val="FF0000"/>
                </a:solidFill>
              </a:rPr>
              <a:t>A </a:t>
            </a:r>
            <a:r>
              <a:rPr lang="en-US" dirty="0">
                <a:solidFill>
                  <a:srgbClr val="FF0000"/>
                </a:solidFill>
              </a:rPr>
              <a:t>positive RT-PCR means the infectious virus is present in the </a:t>
            </a:r>
            <a:r>
              <a:rPr lang="en-US" dirty="0" smtClean="0">
                <a:solidFill>
                  <a:srgbClr val="FF0000"/>
                </a:solidFill>
              </a:rPr>
              <a:t>body</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A negative RT-PCR is enough to declare someone as COVID negative</a:t>
            </a:r>
          </a:p>
          <a:p>
            <a:pPr>
              <a:buNone/>
            </a:pPr>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pPr>
              <a:buNone/>
            </a:pPr>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158844"/>
            <a:ext cx="5389033" cy="443619"/>
          </a:xfrm>
        </p:spPr>
        <p:txBody>
          <a:bodyPr>
            <a:normAutofit lnSpcReduction="10000"/>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0" y="1683945"/>
            <a:ext cx="5715000" cy="4808930"/>
          </a:xfrm>
        </p:spPr>
        <p:txBody>
          <a:bodyPr>
            <a:normAutofit/>
          </a:bodyPr>
          <a:lstStyle/>
          <a:p>
            <a:r>
              <a:rPr lang="en-US" dirty="0">
                <a:solidFill>
                  <a:srgbClr val="FF0000"/>
                </a:solidFill>
                <a:latin typeface="Calibri" pitchFamily="34" charset="0"/>
              </a:rPr>
              <a:t>A </a:t>
            </a:r>
            <a:r>
              <a:rPr lang="en-US" b="0" i="0" dirty="0">
                <a:solidFill>
                  <a:srgbClr val="FF0000"/>
                </a:solidFill>
                <a:effectLst/>
                <a:latin typeface="Calibri" pitchFamily="34" charset="0"/>
              </a:rPr>
              <a:t>positive RT-PCR result doesn’t prove that replicating </a:t>
            </a:r>
            <a:r>
              <a:rPr lang="en-US" b="0" i="0" dirty="0">
                <a:solidFill>
                  <a:srgbClr val="404040"/>
                </a:solidFill>
                <a:effectLst/>
                <a:latin typeface="Calibri" pitchFamily="34" charset="0"/>
              </a:rPr>
              <a:t>(also called infectious or viable) virus is present. It proves that its genetic material – the </a:t>
            </a:r>
            <a:r>
              <a:rPr lang="en-US" b="0" i="0" dirty="0">
                <a:solidFill>
                  <a:srgbClr val="FF0000"/>
                </a:solidFill>
                <a:effectLst/>
                <a:latin typeface="Calibri" pitchFamily="34" charset="0"/>
              </a:rPr>
              <a:t>RNA – is present</a:t>
            </a:r>
            <a:r>
              <a:rPr lang="en-US" b="0" i="0" dirty="0" smtClean="0">
                <a:solidFill>
                  <a:srgbClr val="404040"/>
                </a:solidFill>
                <a:effectLst/>
                <a:latin typeface="Calibri" pitchFamily="34" charset="0"/>
              </a:rPr>
              <a:t>.</a:t>
            </a:r>
          </a:p>
          <a:p>
            <a:endParaRPr lang="en-US" dirty="0" smtClean="0">
              <a:solidFill>
                <a:srgbClr val="404040"/>
              </a:solidFill>
              <a:latin typeface="Calibri" pitchFamily="34" charset="0"/>
            </a:endParaRPr>
          </a:p>
          <a:p>
            <a:r>
              <a:rPr lang="en-US" dirty="0" smtClean="0"/>
              <a:t>RT-PCR for </a:t>
            </a:r>
            <a:r>
              <a:rPr lang="en-US" dirty="0" err="1" smtClean="0"/>
              <a:t>Covid</a:t>
            </a:r>
            <a:r>
              <a:rPr lang="en-US" dirty="0" smtClean="0"/>
              <a:t> is only </a:t>
            </a:r>
            <a:r>
              <a:rPr lang="en-US" dirty="0" smtClean="0">
                <a:solidFill>
                  <a:srgbClr val="FF0000"/>
                </a:solidFill>
              </a:rPr>
              <a:t>65% sensitive</a:t>
            </a:r>
            <a:r>
              <a:rPr lang="en-US" dirty="0" smtClean="0"/>
              <a:t>. This means 35 out of 100 patients who have the virus will be tested RT-PCR negative. Imaging and other markers with clinical presentation is used to diagnose RT-PCR negative Covid-19</a:t>
            </a:r>
          </a:p>
          <a:p>
            <a:pPr>
              <a:buNone/>
            </a:pPr>
            <a:endParaRPr lang="en-US" dirty="0">
              <a:latin typeface="Calibri" pitchFamily="34" charset="0"/>
            </a:endParaRPr>
          </a:p>
          <a:p>
            <a:pPr marL="0" indent="0">
              <a:buNone/>
            </a:pPr>
            <a:endParaRPr lang="en-US" dirty="0"/>
          </a:p>
        </p:txBody>
      </p:sp>
    </p:spTree>
    <p:extLst>
      <p:ext uri="{BB962C8B-B14F-4D97-AF65-F5344CB8AC3E}">
        <p14:creationId xmlns:p14="http://schemas.microsoft.com/office/powerpoint/2010/main" xmlns="" val="94778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4000" b="1" dirty="0" smtClean="0"/>
              <a:t>Hand Wash</a:t>
            </a:r>
            <a:endParaRPr lang="en-US" sz="4000" b="1" dirty="0"/>
          </a:p>
        </p:txBody>
      </p:sp>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6759" y="842482"/>
            <a:ext cx="11953644" cy="6015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651803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4A8B5-90B1-486E-B64A-9C99B9DE8390}"/>
              </a:ext>
            </a:extLst>
          </p:cNvPr>
          <p:cNvSpPr>
            <a:spLocks noGrp="1"/>
          </p:cNvSpPr>
          <p:nvPr>
            <p:ph type="title"/>
          </p:nvPr>
        </p:nvSpPr>
        <p:spPr>
          <a:xfrm>
            <a:off x="609600" y="274638"/>
            <a:ext cx="10972800" cy="820831"/>
          </a:xfrm>
        </p:spPr>
        <p:txBody>
          <a:bodyPr/>
          <a:lstStyle/>
          <a:p>
            <a:r>
              <a:rPr lang="en-US" b="1" dirty="0"/>
              <a:t>Investigations</a:t>
            </a:r>
          </a:p>
        </p:txBody>
      </p:sp>
      <p:sp>
        <p:nvSpPr>
          <p:cNvPr id="4" name="Text Placeholder 3">
            <a:extLst>
              <a:ext uri="{FF2B5EF4-FFF2-40B4-BE49-F238E27FC236}">
                <a16:creationId xmlns:a16="http://schemas.microsoft.com/office/drawing/2014/main" xmlns="" id="{EFCDE976-FBE4-4358-A078-618DF961EAB5}"/>
              </a:ext>
            </a:extLst>
          </p:cNvPr>
          <p:cNvSpPr>
            <a:spLocks noGrp="1"/>
          </p:cNvSpPr>
          <p:nvPr>
            <p:ph type="body" idx="1"/>
          </p:nvPr>
        </p:nvSpPr>
        <p:spPr>
          <a:xfrm>
            <a:off x="609600" y="1113577"/>
            <a:ext cx="5386917" cy="470780"/>
          </a:xfrm>
        </p:spPr>
        <p:txBody>
          <a:bodyPr/>
          <a:lstStyle/>
          <a:p>
            <a:r>
              <a:rPr lang="en-US" dirty="0"/>
              <a:t>Fiction</a:t>
            </a:r>
          </a:p>
        </p:txBody>
      </p:sp>
      <p:sp>
        <p:nvSpPr>
          <p:cNvPr id="5" name="Content Placeholder 4">
            <a:extLst>
              <a:ext uri="{FF2B5EF4-FFF2-40B4-BE49-F238E27FC236}">
                <a16:creationId xmlns:a16="http://schemas.microsoft.com/office/drawing/2014/main" xmlns="" id="{A3D7D8CE-496F-4776-AE74-71631174266C}"/>
              </a:ext>
            </a:extLst>
          </p:cNvPr>
          <p:cNvSpPr>
            <a:spLocks noGrp="1"/>
          </p:cNvSpPr>
          <p:nvPr>
            <p:ph sz="half" idx="2"/>
          </p:nvPr>
        </p:nvSpPr>
        <p:spPr>
          <a:xfrm>
            <a:off x="609600" y="1584356"/>
            <a:ext cx="5386917" cy="4541807"/>
          </a:xfrm>
        </p:spPr>
        <p:txBody>
          <a:bodyPr>
            <a:normAutofit/>
          </a:bodyPr>
          <a:lstStyle/>
          <a:p>
            <a:r>
              <a:rPr lang="en-US" dirty="0" smtClean="0">
                <a:solidFill>
                  <a:srgbClr val="FF0000"/>
                </a:solidFill>
              </a:rPr>
              <a:t>Positive </a:t>
            </a:r>
            <a:r>
              <a:rPr lang="en-US" dirty="0">
                <a:solidFill>
                  <a:srgbClr val="FF0000"/>
                </a:solidFill>
              </a:rPr>
              <a:t>antibody </a:t>
            </a:r>
            <a:r>
              <a:rPr lang="en-US" dirty="0" err="1">
                <a:solidFill>
                  <a:srgbClr val="FF0000"/>
                </a:solidFill>
              </a:rPr>
              <a:t>titre</a:t>
            </a:r>
            <a:r>
              <a:rPr lang="en-US" dirty="0">
                <a:solidFill>
                  <a:srgbClr val="FF0000"/>
                </a:solidFill>
              </a:rPr>
              <a:t> means you are immune to the virus for </a:t>
            </a:r>
            <a:r>
              <a:rPr lang="en-US" dirty="0" smtClean="0">
                <a:solidFill>
                  <a:srgbClr val="FF0000"/>
                </a:solidFill>
              </a:rPr>
              <a:t>life</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Thermal scanners can diagnose corona virus</a:t>
            </a:r>
          </a:p>
          <a:p>
            <a:pPr>
              <a:buNone/>
            </a:pPr>
            <a:endParaRPr lang="en-US" dirty="0">
              <a:solidFill>
                <a:srgbClr val="FF0000"/>
              </a:solidFill>
            </a:endParaRPr>
          </a:p>
        </p:txBody>
      </p:sp>
      <p:sp>
        <p:nvSpPr>
          <p:cNvPr id="6" name="Text Placeholder 5">
            <a:extLst>
              <a:ext uri="{FF2B5EF4-FFF2-40B4-BE49-F238E27FC236}">
                <a16:creationId xmlns:a16="http://schemas.microsoft.com/office/drawing/2014/main" xmlns="" id="{03F2E4A1-ECB3-4088-BCC4-C018899F2887}"/>
              </a:ext>
            </a:extLst>
          </p:cNvPr>
          <p:cNvSpPr>
            <a:spLocks noGrp="1"/>
          </p:cNvSpPr>
          <p:nvPr>
            <p:ph type="body" sz="quarter" idx="3"/>
          </p:nvPr>
        </p:nvSpPr>
        <p:spPr>
          <a:xfrm>
            <a:off x="6193373" y="1059255"/>
            <a:ext cx="5389033" cy="470781"/>
          </a:xfrm>
        </p:spPr>
        <p:txBody>
          <a:bodyPr/>
          <a:lstStyle/>
          <a:p>
            <a:r>
              <a:rPr lang="en-US" dirty="0"/>
              <a:t>Fact</a:t>
            </a:r>
          </a:p>
        </p:txBody>
      </p:sp>
      <p:sp>
        <p:nvSpPr>
          <p:cNvPr id="7" name="Content Placeholder 6">
            <a:extLst>
              <a:ext uri="{FF2B5EF4-FFF2-40B4-BE49-F238E27FC236}">
                <a16:creationId xmlns:a16="http://schemas.microsoft.com/office/drawing/2014/main" xmlns="" id="{F8DC48EC-1B6F-4458-90DC-48550E8D0A80}"/>
              </a:ext>
            </a:extLst>
          </p:cNvPr>
          <p:cNvSpPr>
            <a:spLocks noGrp="1"/>
          </p:cNvSpPr>
          <p:nvPr>
            <p:ph sz="quarter" idx="4"/>
          </p:nvPr>
        </p:nvSpPr>
        <p:spPr>
          <a:xfrm>
            <a:off x="6172201" y="1520982"/>
            <a:ext cx="5183188" cy="4971893"/>
          </a:xfrm>
        </p:spPr>
        <p:txBody>
          <a:bodyPr>
            <a:normAutofit/>
          </a:bodyPr>
          <a:lstStyle/>
          <a:p>
            <a:r>
              <a:rPr lang="en-US" dirty="0"/>
              <a:t>Although a positive </a:t>
            </a:r>
            <a:r>
              <a:rPr lang="en-US" dirty="0" err="1"/>
              <a:t>titre</a:t>
            </a:r>
            <a:r>
              <a:rPr lang="en-US" dirty="0"/>
              <a:t> can give some degree of protection at that time, but the </a:t>
            </a:r>
            <a:r>
              <a:rPr lang="en-US" dirty="0" err="1">
                <a:solidFill>
                  <a:srgbClr val="FF0000"/>
                </a:solidFill>
              </a:rPr>
              <a:t>titre</a:t>
            </a:r>
            <a:r>
              <a:rPr lang="en-US" dirty="0">
                <a:solidFill>
                  <a:srgbClr val="FF0000"/>
                </a:solidFill>
              </a:rPr>
              <a:t> may fall in the future</a:t>
            </a:r>
            <a:r>
              <a:rPr lang="en-US" dirty="0"/>
              <a:t> putting the individual at risk of being infected </a:t>
            </a:r>
            <a:r>
              <a:rPr lang="en-US" dirty="0" smtClean="0"/>
              <a:t>again.</a:t>
            </a:r>
          </a:p>
          <a:p>
            <a:endParaRPr lang="en-US" dirty="0" smtClean="0"/>
          </a:p>
          <a:p>
            <a:endParaRPr lang="en-US" dirty="0" smtClean="0"/>
          </a:p>
          <a:p>
            <a:r>
              <a:rPr lang="en-US" dirty="0" smtClean="0"/>
              <a:t>Thermal scanners can detect whether or not someone has a </a:t>
            </a:r>
            <a:r>
              <a:rPr lang="en-US" dirty="0" smtClean="0">
                <a:solidFill>
                  <a:srgbClr val="FF0000"/>
                </a:solidFill>
              </a:rPr>
              <a:t>fever</a:t>
            </a:r>
            <a:r>
              <a:rPr lang="en-US" dirty="0" smtClean="0"/>
              <a:t>. However, other conditions can also produce a fever.</a:t>
            </a:r>
          </a:p>
          <a:p>
            <a:pPr>
              <a:buNone/>
            </a:pPr>
            <a:endParaRPr lang="en-US" dirty="0"/>
          </a:p>
          <a:p>
            <a:pPr marL="0" indent="0">
              <a:buNone/>
            </a:pPr>
            <a:endParaRPr lang="en-US" dirty="0"/>
          </a:p>
        </p:txBody>
      </p:sp>
    </p:spTree>
    <p:extLst>
      <p:ext uri="{BB962C8B-B14F-4D97-AF65-F5344CB8AC3E}">
        <p14:creationId xmlns:p14="http://schemas.microsoft.com/office/powerpoint/2010/main" xmlns="" val="40510952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38130" y="2484783"/>
            <a:ext cx="7494105" cy="923330"/>
          </a:xfrm>
          <a:prstGeom prst="rect">
            <a:avLst/>
          </a:prstGeom>
        </p:spPr>
        <p:txBody>
          <a:bodyPr wrap="square">
            <a:spAutoFit/>
          </a:bodyPr>
          <a:lstStyle/>
          <a:p>
            <a:r>
              <a:rPr lang="en-US" sz="4400" b="1" dirty="0" smtClean="0"/>
              <a:t>                        </a:t>
            </a:r>
            <a:r>
              <a:rPr lang="en-US" sz="5400" b="1" dirty="0" smtClean="0"/>
              <a:t>Pitfalls</a:t>
            </a:r>
            <a:endParaRPr lang="en-US" sz="54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15224"/>
            <a:ext cx="10972800" cy="5410945"/>
          </a:xfrm>
        </p:spPr>
        <p:txBody>
          <a:bodyPr>
            <a:normAutofit lnSpcReduction="10000"/>
          </a:bodyPr>
          <a:lstStyle/>
          <a:p>
            <a:pPr>
              <a:buNone/>
            </a:pPr>
            <a:r>
              <a:rPr lang="en-US" sz="4000" b="1" dirty="0" smtClean="0"/>
              <a:t>Pitfall</a:t>
            </a:r>
          </a:p>
          <a:p>
            <a:endParaRPr lang="en-US" dirty="0" smtClean="0">
              <a:solidFill>
                <a:srgbClr val="FF0000"/>
              </a:solidFill>
            </a:endParaRPr>
          </a:p>
          <a:p>
            <a:r>
              <a:rPr lang="en-US" dirty="0" smtClean="0">
                <a:solidFill>
                  <a:srgbClr val="FF0000"/>
                </a:solidFill>
              </a:rPr>
              <a:t>False-positive results </a:t>
            </a:r>
            <a:r>
              <a:rPr lang="en-US" dirty="0" smtClean="0"/>
              <a:t>are more likely when the prevalence of SARS-COV-2 is moderate to low, and can be caused by cross-reaction with antibodies formed by current and past exposure to </a:t>
            </a:r>
            <a:r>
              <a:rPr lang="en-US" dirty="0" smtClean="0">
                <a:solidFill>
                  <a:srgbClr val="FF0000"/>
                </a:solidFill>
              </a:rPr>
              <a:t>seasonal human PAN corona infections </a:t>
            </a:r>
            <a:r>
              <a:rPr lang="en-US" dirty="0" smtClean="0"/>
              <a:t>(</a:t>
            </a:r>
            <a:r>
              <a:rPr lang="en-US" dirty="0" err="1" smtClean="0"/>
              <a:t>eg:common</a:t>
            </a:r>
            <a:r>
              <a:rPr lang="en-US" dirty="0" smtClean="0"/>
              <a:t> cold).</a:t>
            </a:r>
          </a:p>
          <a:p>
            <a:pPr>
              <a:buNone/>
            </a:pPr>
            <a:endParaRPr lang="en-US" dirty="0" smtClean="0"/>
          </a:p>
          <a:p>
            <a:r>
              <a:rPr lang="en-US" dirty="0" smtClean="0"/>
              <a:t>World </a:t>
            </a:r>
            <a:r>
              <a:rPr lang="en-US" dirty="0"/>
              <a:t>Health Organization </a:t>
            </a:r>
            <a:r>
              <a:rPr lang="en-US" dirty="0">
                <a:solidFill>
                  <a:srgbClr val="FF0000"/>
                </a:solidFill>
              </a:rPr>
              <a:t>does not </a:t>
            </a:r>
            <a:r>
              <a:rPr lang="en-US" dirty="0"/>
              <a:t>recommend the use of </a:t>
            </a:r>
            <a:r>
              <a:rPr lang="en-US" dirty="0" smtClean="0"/>
              <a:t>rapid point-of-care tests outside </a:t>
            </a:r>
            <a:r>
              <a:rPr lang="en-US" dirty="0"/>
              <a:t>of research settings as they have not been validated as yet</a:t>
            </a:r>
            <a:r>
              <a:rPr lang="en-US" dirty="0" smtClean="0"/>
              <a:t>. ( Rapid antigen Test)</a:t>
            </a:r>
          </a:p>
          <a:p>
            <a:endParaRPr lang="en-US" dirty="0"/>
          </a:p>
        </p:txBody>
      </p:sp>
    </p:spTree>
    <p:extLst>
      <p:ext uri="{BB962C8B-B14F-4D97-AF65-F5344CB8AC3E}">
        <p14:creationId xmlns="" xmlns:p14="http://schemas.microsoft.com/office/powerpoint/2010/main" val="36822799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5512"/>
            <a:ext cx="10972800" cy="715225"/>
          </a:xfrm>
        </p:spPr>
        <p:txBody>
          <a:bodyPr>
            <a:normAutofit fontScale="90000"/>
          </a:bodyPr>
          <a:lstStyle/>
          <a:p>
            <a:r>
              <a:rPr lang="en-US" b="1" dirty="0" smtClean="0">
                <a:solidFill>
                  <a:srgbClr val="C00000"/>
                </a:solidFill>
              </a:rPr>
              <a:t>Chest </a:t>
            </a:r>
            <a:r>
              <a:rPr lang="en-US" b="1" dirty="0" err="1" smtClean="0">
                <a:solidFill>
                  <a:srgbClr val="C00000"/>
                </a:solidFill>
              </a:rPr>
              <a:t>Xray</a:t>
            </a:r>
            <a:r>
              <a:rPr lang="en-US" b="1" dirty="0" smtClean="0">
                <a:solidFill>
                  <a:srgbClr val="C00000"/>
                </a:solidFill>
              </a:rPr>
              <a:t/>
            </a:r>
            <a:br>
              <a:rPr lang="en-US" b="1" dirty="0" smtClean="0">
                <a:solidFill>
                  <a:srgbClr val="C00000"/>
                </a:solidFill>
              </a:rPr>
            </a:br>
            <a:endParaRPr lang="en-US" dirty="0"/>
          </a:p>
        </p:txBody>
      </p:sp>
      <p:sp>
        <p:nvSpPr>
          <p:cNvPr id="3" name="Content Placeholder 2"/>
          <p:cNvSpPr>
            <a:spLocks noGrp="1"/>
          </p:cNvSpPr>
          <p:nvPr>
            <p:ph idx="1"/>
          </p:nvPr>
        </p:nvSpPr>
        <p:spPr>
          <a:xfrm>
            <a:off x="262549" y="1093304"/>
            <a:ext cx="11506955" cy="5506673"/>
          </a:xfrm>
        </p:spPr>
        <p:txBody>
          <a:bodyPr>
            <a:normAutofit/>
          </a:bodyPr>
          <a:lstStyle/>
          <a:p>
            <a:r>
              <a:rPr lang="en-US" sz="2800" dirty="0" smtClean="0"/>
              <a:t>Evaluation </a:t>
            </a:r>
            <a:r>
              <a:rPr lang="en-US" sz="2800" dirty="0"/>
              <a:t>for COVID-19 often begins with a chest X-ray (CXR) for patients with respiratory complaints. </a:t>
            </a:r>
            <a:endParaRPr lang="en-US" sz="2800" dirty="0" smtClean="0"/>
          </a:p>
          <a:p>
            <a:pPr>
              <a:buNone/>
            </a:pPr>
            <a:r>
              <a:rPr lang="en-US" sz="2800" dirty="0"/>
              <a:t> </a:t>
            </a:r>
            <a:endParaRPr lang="en-US" sz="2800" dirty="0" smtClean="0"/>
          </a:p>
          <a:p>
            <a:r>
              <a:rPr lang="en-US" sz="2800" dirty="0"/>
              <a:t>Findings on CXR that may support an </a:t>
            </a:r>
            <a:r>
              <a:rPr lang="en-US" sz="2800" dirty="0">
                <a:solidFill>
                  <a:srgbClr val="FF0000"/>
                </a:solidFill>
              </a:rPr>
              <a:t>alternative </a:t>
            </a:r>
            <a:r>
              <a:rPr lang="en-US" sz="2800" dirty="0" smtClean="0">
                <a:solidFill>
                  <a:srgbClr val="FF0000"/>
                </a:solidFill>
              </a:rPr>
              <a:t>diagnosis</a:t>
            </a:r>
            <a:r>
              <a:rPr lang="en-US" sz="2800" dirty="0" smtClean="0">
                <a:solidFill>
                  <a:srgbClr val="C00000"/>
                </a:solidFill>
              </a:rPr>
              <a:t>: </a:t>
            </a:r>
            <a:r>
              <a:rPr lang="en-US" sz="2800" dirty="0" smtClean="0"/>
              <a:t> </a:t>
            </a:r>
          </a:p>
          <a:p>
            <a:pPr>
              <a:buNone/>
            </a:pPr>
            <a:r>
              <a:rPr lang="en-US" sz="2800" dirty="0" smtClean="0">
                <a:solidFill>
                  <a:srgbClr val="C00000"/>
                </a:solidFill>
              </a:rPr>
              <a:t>     </a:t>
            </a:r>
            <a:r>
              <a:rPr lang="en-US" sz="2800" dirty="0" smtClean="0"/>
              <a:t>pleural </a:t>
            </a:r>
            <a:r>
              <a:rPr lang="en-US" sz="2800" dirty="0"/>
              <a:t>effusion, lobar pneumonia, or focal mass</a:t>
            </a:r>
            <a:r>
              <a:rPr lang="en-US" sz="2800" dirty="0" smtClean="0"/>
              <a:t>.</a:t>
            </a:r>
          </a:p>
          <a:p>
            <a:pPr>
              <a:buNone/>
            </a:pPr>
            <a:endParaRPr lang="en-US" sz="2800" dirty="0" smtClean="0"/>
          </a:p>
          <a:p>
            <a:r>
              <a:rPr lang="en-US" sz="2800" dirty="0">
                <a:solidFill>
                  <a:srgbClr val="FF0000"/>
                </a:solidFill>
              </a:rPr>
              <a:t>Unilateral </a:t>
            </a:r>
            <a:r>
              <a:rPr lang="en-US" sz="2800" dirty="0" smtClean="0">
                <a:solidFill>
                  <a:srgbClr val="FF0000"/>
                </a:solidFill>
              </a:rPr>
              <a:t>lung infiltrates </a:t>
            </a:r>
            <a:r>
              <a:rPr lang="en-US" sz="2800" dirty="0"/>
              <a:t>found in </a:t>
            </a:r>
            <a:r>
              <a:rPr lang="en-US" sz="2800" dirty="0">
                <a:solidFill>
                  <a:srgbClr val="FF0000"/>
                </a:solidFill>
              </a:rPr>
              <a:t>25% </a:t>
            </a:r>
            <a:r>
              <a:rPr lang="en-US" sz="2800" dirty="0" smtClean="0"/>
              <a:t>and</a:t>
            </a:r>
            <a:r>
              <a:rPr lang="en-US" sz="2800" dirty="0" smtClean="0">
                <a:solidFill>
                  <a:srgbClr val="FF0000"/>
                </a:solidFill>
              </a:rPr>
              <a:t> bilateral </a:t>
            </a:r>
            <a:r>
              <a:rPr lang="en-US" sz="2800" dirty="0" smtClean="0"/>
              <a:t>in</a:t>
            </a:r>
            <a:r>
              <a:rPr lang="en-US" sz="2800" dirty="0" smtClean="0">
                <a:solidFill>
                  <a:srgbClr val="FF0000"/>
                </a:solidFill>
              </a:rPr>
              <a:t> 75% patients.</a:t>
            </a:r>
            <a:r>
              <a:rPr lang="en-US" sz="2800" dirty="0" smtClean="0"/>
              <a:t> </a:t>
            </a:r>
          </a:p>
          <a:p>
            <a:pPr>
              <a:buNone/>
            </a:pPr>
            <a:r>
              <a:rPr lang="en-US" sz="2800" dirty="0" smtClean="0">
                <a:solidFill>
                  <a:srgbClr val="FF0000"/>
                </a:solidFill>
              </a:rPr>
              <a:t>     </a:t>
            </a:r>
            <a:endParaRPr lang="en-US" sz="2800" dirty="0" smtClean="0"/>
          </a:p>
          <a:p>
            <a:r>
              <a:rPr lang="en-US" sz="2800" dirty="0"/>
              <a:t>Although chest x-ray appears to have a </a:t>
            </a:r>
            <a:r>
              <a:rPr lang="en-US" sz="2800" dirty="0">
                <a:solidFill>
                  <a:srgbClr val="C00000"/>
                </a:solidFill>
              </a:rPr>
              <a:t>lower sensitivity </a:t>
            </a:r>
            <a:r>
              <a:rPr lang="en-US" sz="2800" dirty="0"/>
              <a:t>compared with chest CT, it has the advantages of being less </a:t>
            </a:r>
            <a:r>
              <a:rPr lang="en-US" sz="2800" dirty="0" smtClean="0"/>
              <a:t>resource-intensive </a:t>
            </a:r>
            <a:r>
              <a:rPr lang="en-US" sz="2800" dirty="0"/>
              <a:t>associated with lower radiation doses, </a:t>
            </a:r>
            <a:r>
              <a:rPr lang="en-US" sz="2800" dirty="0">
                <a:solidFill>
                  <a:srgbClr val="C00000"/>
                </a:solidFill>
              </a:rPr>
              <a:t>easier to repeat sequentially, and portable</a:t>
            </a:r>
            <a:r>
              <a:rPr lang="en-US" sz="2800" dirty="0"/>
              <a:t>.</a:t>
            </a:r>
            <a:endParaRPr lang="en-US" sz="2800" dirty="0" smtClean="0"/>
          </a:p>
        </p:txBody>
      </p:sp>
    </p:spTree>
    <p:extLst>
      <p:ext uri="{BB962C8B-B14F-4D97-AF65-F5344CB8AC3E}">
        <p14:creationId xmlns="" xmlns:p14="http://schemas.microsoft.com/office/powerpoint/2010/main" val="18126175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6AE3A22C-9040-4720-A747-D33656A2B897}"/>
              </a:ext>
            </a:extLst>
          </p:cNvPr>
          <p:cNvSpPr>
            <a:spLocks noGrp="1"/>
          </p:cNvSpPr>
          <p:nvPr>
            <p:ph type="title"/>
          </p:nvPr>
        </p:nvSpPr>
        <p:spPr/>
        <p:txBody>
          <a:bodyPr>
            <a:normAutofit/>
          </a:bodyPr>
          <a:lstStyle/>
          <a:p>
            <a:pPr algn="ctr"/>
            <a:r>
              <a:rPr lang="en-US" sz="4000" dirty="0">
                <a:latin typeface="Bookman Old Style" panose="02050604050505020204" pitchFamily="18" charset="0"/>
              </a:rPr>
              <a:t>CXR vs. CT scan of chest</a:t>
            </a:r>
            <a:endParaRPr lang="en-SG" sz="4000" dirty="0">
              <a:latin typeface="Bookman Old Style" panose="02050604050505020204" pitchFamily="18" charset="0"/>
            </a:endParaRPr>
          </a:p>
        </p:txBody>
      </p:sp>
      <p:pic>
        <p:nvPicPr>
          <p:cNvPr id="10" name="Content Placeholder 9">
            <a:extLst>
              <a:ext uri="{FF2B5EF4-FFF2-40B4-BE49-F238E27FC236}">
                <a16:creationId xmlns:a16="http://schemas.microsoft.com/office/drawing/2014/main" xmlns="" id="{C57F39A8-B518-48E4-B7F3-9B65A420992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382130" y="1698674"/>
            <a:ext cx="7427743" cy="3460652"/>
          </a:xfrm>
        </p:spPr>
      </p:pic>
      <p:sp>
        <p:nvSpPr>
          <p:cNvPr id="11" name="Rectangle 10">
            <a:extLst>
              <a:ext uri="{FF2B5EF4-FFF2-40B4-BE49-F238E27FC236}">
                <a16:creationId xmlns:a16="http://schemas.microsoft.com/office/drawing/2014/main" xmlns="" id="{3FF5D1F4-E53E-42F8-B602-B8B164BFC6BA}"/>
              </a:ext>
            </a:extLst>
          </p:cNvPr>
          <p:cNvSpPr/>
          <p:nvPr/>
        </p:nvSpPr>
        <p:spPr>
          <a:xfrm>
            <a:off x="1446664" y="5515767"/>
            <a:ext cx="9294125" cy="646331"/>
          </a:xfrm>
          <a:prstGeom prst="rect">
            <a:avLst/>
          </a:prstGeom>
        </p:spPr>
        <p:txBody>
          <a:bodyPr wrap="square">
            <a:spAutoFit/>
          </a:bodyPr>
          <a:lstStyle/>
          <a:p>
            <a:pPr algn="ctr"/>
            <a:r>
              <a:rPr lang="en-SG" b="1" dirty="0" smtClean="0">
                <a:latin typeface="Bookman Old Style" panose="02050604050505020204" pitchFamily="18" charset="0"/>
              </a:rPr>
              <a:t>CXR shows almost normal. Ground </a:t>
            </a:r>
            <a:r>
              <a:rPr lang="en-SG" b="1" dirty="0">
                <a:latin typeface="Bookman Old Style" panose="02050604050505020204" pitchFamily="18" charset="0"/>
              </a:rPr>
              <a:t>glass opacities in right lower lobe on CT (red arrows) </a:t>
            </a:r>
            <a:r>
              <a:rPr lang="en-SG" b="1" dirty="0" smtClean="0">
                <a:latin typeface="Bookman Old Style" panose="02050604050505020204" pitchFamily="18" charset="0"/>
              </a:rPr>
              <a:t>of same patient on same day .</a:t>
            </a:r>
            <a:endParaRPr lang="en-SG" b="1" dirty="0">
              <a:latin typeface="Bookman Old Style" panose="02050604050505020204" pitchFamily="18" charset="0"/>
            </a:endParaRPr>
          </a:p>
        </p:txBody>
      </p:sp>
      <p:sp>
        <p:nvSpPr>
          <p:cNvPr id="12" name="Rectangle 11">
            <a:extLst>
              <a:ext uri="{FF2B5EF4-FFF2-40B4-BE49-F238E27FC236}">
                <a16:creationId xmlns:a16="http://schemas.microsoft.com/office/drawing/2014/main" xmlns="" id="{D8A9FDFF-FAC0-406D-9F30-C7900D352C8E}"/>
              </a:ext>
            </a:extLst>
          </p:cNvPr>
          <p:cNvSpPr/>
          <p:nvPr/>
        </p:nvSpPr>
        <p:spPr>
          <a:xfrm>
            <a:off x="1555846" y="6308209"/>
            <a:ext cx="6576065" cy="369332"/>
          </a:xfrm>
          <a:prstGeom prst="rect">
            <a:avLst/>
          </a:prstGeom>
        </p:spPr>
        <p:txBody>
          <a:bodyPr wrap="square">
            <a:spAutoFit/>
          </a:bodyPr>
          <a:lstStyle/>
          <a:p>
            <a:r>
              <a:rPr lang="en-SG" dirty="0"/>
              <a:t>https://radiologyassistant.nl/chest/lk-jg-1</a:t>
            </a:r>
          </a:p>
        </p:txBody>
      </p:sp>
    </p:spTree>
    <p:extLst>
      <p:ext uri="{BB962C8B-B14F-4D97-AF65-F5344CB8AC3E}">
        <p14:creationId xmlns:p14="http://schemas.microsoft.com/office/powerpoint/2010/main" xmlns="" val="38953353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rPr>
              <a:t>HRCT of Chest</a:t>
            </a:r>
            <a:br>
              <a:rPr lang="en-US" b="1" dirty="0" smtClean="0">
                <a:solidFill>
                  <a:srgbClr val="C00000"/>
                </a:solidFill>
              </a:rPr>
            </a:br>
            <a:endParaRPr lang="en-US" b="1" dirty="0"/>
          </a:p>
        </p:txBody>
      </p:sp>
      <p:sp>
        <p:nvSpPr>
          <p:cNvPr id="3" name="Content Placeholder 2"/>
          <p:cNvSpPr>
            <a:spLocks noGrp="1"/>
          </p:cNvSpPr>
          <p:nvPr>
            <p:ph idx="1"/>
          </p:nvPr>
        </p:nvSpPr>
        <p:spPr>
          <a:xfrm>
            <a:off x="371192" y="932507"/>
            <a:ext cx="11552222" cy="5649361"/>
          </a:xfrm>
        </p:spPr>
        <p:txBody>
          <a:bodyPr>
            <a:normAutofit/>
          </a:bodyPr>
          <a:lstStyle/>
          <a:p>
            <a:pPr marL="0" indent="0">
              <a:buNone/>
            </a:pPr>
            <a:endParaRPr lang="en-US" dirty="0" smtClean="0">
              <a:solidFill>
                <a:srgbClr val="C00000"/>
              </a:solidFill>
            </a:endParaRPr>
          </a:p>
          <a:p>
            <a:r>
              <a:rPr lang="en-US" dirty="0" smtClean="0"/>
              <a:t>CT </a:t>
            </a:r>
            <a:r>
              <a:rPr lang="en-US" dirty="0"/>
              <a:t>scan findings of COVID-19 patients are </a:t>
            </a:r>
            <a:r>
              <a:rPr lang="en-US" dirty="0" smtClean="0"/>
              <a:t>helpful </a:t>
            </a:r>
            <a:r>
              <a:rPr lang="en-US" dirty="0"/>
              <a:t>in </a:t>
            </a:r>
            <a:r>
              <a:rPr lang="en-US" dirty="0">
                <a:solidFill>
                  <a:srgbClr val="C00000"/>
                </a:solidFill>
              </a:rPr>
              <a:t>determining the severity of disease and the stage of the disease.</a:t>
            </a:r>
            <a:r>
              <a:rPr lang="en-US" dirty="0"/>
              <a:t> </a:t>
            </a:r>
            <a:endParaRPr lang="en-US" dirty="0" smtClean="0"/>
          </a:p>
          <a:p>
            <a:pPr>
              <a:buNone/>
            </a:pPr>
            <a:endParaRPr lang="en-US" dirty="0" smtClean="0"/>
          </a:p>
          <a:p>
            <a:r>
              <a:rPr lang="en-US" dirty="0" smtClean="0"/>
              <a:t> </a:t>
            </a:r>
            <a:r>
              <a:rPr lang="en-US" dirty="0"/>
              <a:t>W</a:t>
            </a:r>
            <a:r>
              <a:rPr lang="en-US" dirty="0" smtClean="0"/>
              <a:t>here there is </a:t>
            </a:r>
            <a:r>
              <a:rPr lang="en-US" dirty="0"/>
              <a:t>limited </a:t>
            </a:r>
            <a:r>
              <a:rPr lang="en-US" dirty="0" smtClean="0"/>
              <a:t>PCR testing </a:t>
            </a:r>
            <a:r>
              <a:rPr lang="en-US" dirty="0"/>
              <a:t>services, </a:t>
            </a:r>
            <a:r>
              <a:rPr lang="en-US" dirty="0">
                <a:solidFill>
                  <a:srgbClr val="FF0000"/>
                </a:solidFill>
              </a:rPr>
              <a:t>CT scan findings </a:t>
            </a:r>
            <a:r>
              <a:rPr lang="en-US" dirty="0"/>
              <a:t>can be used as a </a:t>
            </a:r>
            <a:r>
              <a:rPr lang="en-US" dirty="0">
                <a:solidFill>
                  <a:srgbClr val="FF0000"/>
                </a:solidFill>
              </a:rPr>
              <a:t>diagnostic tool </a:t>
            </a:r>
            <a:r>
              <a:rPr lang="en-US" dirty="0"/>
              <a:t>for COVID-19</a:t>
            </a:r>
            <a:r>
              <a:rPr lang="en-US" dirty="0" smtClean="0"/>
              <a:t>.</a:t>
            </a:r>
          </a:p>
          <a:p>
            <a:pPr>
              <a:buNone/>
            </a:pPr>
            <a:endParaRPr lang="en-US" dirty="0" smtClean="0"/>
          </a:p>
          <a:p>
            <a:r>
              <a:rPr lang="en-US" dirty="0"/>
              <a:t>Abnormal chest CT findings have been reported in up to </a:t>
            </a:r>
            <a:r>
              <a:rPr lang="en-US" dirty="0">
                <a:solidFill>
                  <a:srgbClr val="FF0000"/>
                </a:solidFill>
              </a:rPr>
              <a:t>97%</a:t>
            </a:r>
            <a:r>
              <a:rPr lang="en-US" dirty="0"/>
              <a:t> of hospitalized patients</a:t>
            </a:r>
            <a:r>
              <a:rPr lang="en-US" dirty="0" smtClean="0"/>
              <a:t>.</a:t>
            </a:r>
          </a:p>
        </p:txBody>
      </p:sp>
    </p:spTree>
    <p:extLst>
      <p:ext uri="{BB962C8B-B14F-4D97-AF65-F5344CB8AC3E}">
        <p14:creationId xmlns="" xmlns:p14="http://schemas.microsoft.com/office/powerpoint/2010/main" val="7657239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9015"/>
            <a:ext cx="10515600" cy="5637948"/>
          </a:xfrm>
        </p:spPr>
        <p:txBody>
          <a:bodyPr>
            <a:normAutofit lnSpcReduction="10000"/>
          </a:bodyPr>
          <a:lstStyle/>
          <a:p>
            <a:pPr marL="0" indent="0">
              <a:buNone/>
            </a:pPr>
            <a:r>
              <a:rPr lang="en-US" sz="3600" b="1" dirty="0" smtClean="0">
                <a:solidFill>
                  <a:srgbClr val="C00000"/>
                </a:solidFill>
              </a:rPr>
              <a:t>Pitfalls of HRCT of chest:</a:t>
            </a:r>
          </a:p>
          <a:p>
            <a:endParaRPr lang="en-US" dirty="0" smtClean="0"/>
          </a:p>
          <a:p>
            <a:r>
              <a:rPr lang="en-US" dirty="0" smtClean="0">
                <a:solidFill>
                  <a:srgbClr val="FF0000"/>
                </a:solidFill>
              </a:rPr>
              <a:t>No common consensus </a:t>
            </a:r>
            <a:r>
              <a:rPr lang="en-US" dirty="0" smtClean="0"/>
              <a:t>about indication of performing HRCT chest in all COVID 19 patients.</a:t>
            </a:r>
          </a:p>
          <a:p>
            <a:r>
              <a:rPr lang="en-US" dirty="0" smtClean="0"/>
              <a:t>Results </a:t>
            </a:r>
            <a:r>
              <a:rPr lang="en-US" dirty="0"/>
              <a:t>of RT-PCR testing may be false-negative, so patients with typical CT findings should have </a:t>
            </a:r>
            <a:r>
              <a:rPr lang="en-US" dirty="0">
                <a:solidFill>
                  <a:srgbClr val="FF0000"/>
                </a:solidFill>
              </a:rPr>
              <a:t>repeat RT-PCR </a:t>
            </a:r>
            <a:r>
              <a:rPr lang="en-US" dirty="0"/>
              <a:t>testing to confirm the </a:t>
            </a:r>
            <a:r>
              <a:rPr lang="en-US" dirty="0" smtClean="0"/>
              <a:t>diagnosis.</a:t>
            </a:r>
            <a:endParaRPr lang="en-US" dirty="0"/>
          </a:p>
          <a:p>
            <a:r>
              <a:rPr lang="en-US" dirty="0" smtClean="0"/>
              <a:t>Apart from common finding, pleural </a:t>
            </a:r>
            <a:r>
              <a:rPr lang="en-US" dirty="0"/>
              <a:t>effusion, pericardial effusion, cavitation, pneumothorax, and </a:t>
            </a:r>
            <a:r>
              <a:rPr lang="en-US" dirty="0" err="1"/>
              <a:t>mediastinal</a:t>
            </a:r>
            <a:r>
              <a:rPr lang="en-US" dirty="0"/>
              <a:t> lymphadenopathy have also been reported </a:t>
            </a:r>
            <a:r>
              <a:rPr lang="en-US" dirty="0">
                <a:solidFill>
                  <a:srgbClr val="FF0000"/>
                </a:solidFill>
              </a:rPr>
              <a:t>rarely</a:t>
            </a:r>
            <a:r>
              <a:rPr lang="en-US" dirty="0" smtClean="0">
                <a:solidFill>
                  <a:srgbClr val="FF0000"/>
                </a:solidFill>
              </a:rPr>
              <a:t>.</a:t>
            </a:r>
          </a:p>
          <a:p>
            <a:r>
              <a:rPr lang="en-US" dirty="0" smtClean="0">
                <a:solidFill>
                  <a:srgbClr val="FF0000"/>
                </a:solidFill>
              </a:rPr>
              <a:t>Costly,</a:t>
            </a:r>
            <a:r>
              <a:rPr lang="en-US" dirty="0" smtClean="0"/>
              <a:t> not available always, </a:t>
            </a:r>
            <a:r>
              <a:rPr lang="en-US" dirty="0" smtClean="0">
                <a:solidFill>
                  <a:srgbClr val="FF0000"/>
                </a:solidFill>
              </a:rPr>
              <a:t>repeated HRCT difficult</a:t>
            </a:r>
            <a:endParaRPr lang="en-US" dirty="0">
              <a:solidFill>
                <a:srgbClr val="FF0000"/>
              </a:solidFill>
            </a:endParaRPr>
          </a:p>
        </p:txBody>
      </p:sp>
    </p:spTree>
    <p:extLst>
      <p:ext uri="{BB962C8B-B14F-4D97-AF65-F5344CB8AC3E}">
        <p14:creationId xmlns="" xmlns:p14="http://schemas.microsoft.com/office/powerpoint/2010/main" val="134938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rPr>
              <a:t>Complete blood count</a:t>
            </a:r>
            <a:br>
              <a:rPr lang="en-US" b="1" dirty="0" smtClean="0">
                <a:solidFill>
                  <a:srgbClr val="C00000"/>
                </a:solidFill>
              </a:rPr>
            </a:br>
            <a:endParaRPr lang="en-US" dirty="0"/>
          </a:p>
        </p:txBody>
      </p:sp>
      <p:sp>
        <p:nvSpPr>
          <p:cNvPr id="3" name="Content Placeholder 2"/>
          <p:cNvSpPr>
            <a:spLocks noGrp="1"/>
          </p:cNvSpPr>
          <p:nvPr>
            <p:ph idx="1"/>
          </p:nvPr>
        </p:nvSpPr>
        <p:spPr>
          <a:xfrm>
            <a:off x="609600" y="1023042"/>
            <a:ext cx="10972800" cy="5103127"/>
          </a:xfrm>
        </p:spPr>
        <p:txBody>
          <a:bodyPr/>
          <a:lstStyle/>
          <a:p>
            <a:pPr marL="0" indent="0">
              <a:buNone/>
            </a:pPr>
            <a:endParaRPr lang="en-US" b="1" dirty="0" smtClean="0">
              <a:solidFill>
                <a:srgbClr val="C00000"/>
              </a:solidFill>
            </a:endParaRPr>
          </a:p>
          <a:p>
            <a:r>
              <a:rPr lang="en-US" dirty="0" err="1">
                <a:solidFill>
                  <a:srgbClr val="C00000"/>
                </a:solidFill>
              </a:rPr>
              <a:t>Lymphopenia</a:t>
            </a:r>
            <a:r>
              <a:rPr lang="en-US" dirty="0">
                <a:solidFill>
                  <a:srgbClr val="C00000"/>
                </a:solidFill>
              </a:rPr>
              <a:t>, leukocytosis, and thrombocytopenia </a:t>
            </a:r>
            <a:r>
              <a:rPr lang="en-US" dirty="0"/>
              <a:t>are associated with severe disease; therefore, they may be useful as biomarkers for predicting disease </a:t>
            </a:r>
            <a:r>
              <a:rPr lang="en-US" dirty="0" smtClean="0"/>
              <a:t>progression.</a:t>
            </a:r>
          </a:p>
          <a:p>
            <a:r>
              <a:rPr lang="en-US" dirty="0">
                <a:solidFill>
                  <a:srgbClr val="FF0000"/>
                </a:solidFill>
              </a:rPr>
              <a:t>High neutrophil-to-lymphocyte ratio </a:t>
            </a:r>
            <a:r>
              <a:rPr lang="en-US" dirty="0"/>
              <a:t>is a useful marker for indicating risk for severe illness and </a:t>
            </a:r>
            <a:r>
              <a:rPr lang="en-US" dirty="0">
                <a:solidFill>
                  <a:srgbClr val="FF0000"/>
                </a:solidFill>
              </a:rPr>
              <a:t>poor prognosis</a:t>
            </a:r>
            <a:r>
              <a:rPr lang="en-US" dirty="0" smtClean="0">
                <a:solidFill>
                  <a:srgbClr val="FF0000"/>
                </a:solidFill>
              </a:rPr>
              <a:t>.</a:t>
            </a:r>
          </a:p>
          <a:p>
            <a:r>
              <a:rPr lang="en-US" dirty="0">
                <a:solidFill>
                  <a:srgbClr val="FF0000"/>
                </a:solidFill>
              </a:rPr>
              <a:t>Late-phase thrombocytopenia </a:t>
            </a:r>
            <a:r>
              <a:rPr lang="en-US" dirty="0"/>
              <a:t>(i.e., occurring 3 weeks or more after symptom onset) has been reported but is uncommon.</a:t>
            </a:r>
            <a:endParaRPr lang="en-US" b="1" dirty="0">
              <a:solidFill>
                <a:srgbClr val="C00000"/>
              </a:solidFill>
            </a:endParaRPr>
          </a:p>
        </p:txBody>
      </p:sp>
    </p:spTree>
    <p:extLst>
      <p:ext uri="{BB962C8B-B14F-4D97-AF65-F5344CB8AC3E}">
        <p14:creationId xmlns="" xmlns:p14="http://schemas.microsoft.com/office/powerpoint/2010/main" val="4879775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76470"/>
            <a:ext cx="10972800" cy="5549699"/>
          </a:xfrm>
        </p:spPr>
        <p:txBody>
          <a:bodyPr/>
          <a:lstStyle/>
          <a:p>
            <a:pPr marL="0" indent="0">
              <a:buNone/>
            </a:pPr>
            <a:r>
              <a:rPr lang="en-US" sz="3600" b="1" dirty="0" smtClean="0">
                <a:solidFill>
                  <a:srgbClr val="C00000"/>
                </a:solidFill>
              </a:rPr>
              <a:t>Pitfalls:</a:t>
            </a:r>
          </a:p>
          <a:p>
            <a:endParaRPr lang="en-US" dirty="0" smtClean="0"/>
          </a:p>
          <a:p>
            <a:r>
              <a:rPr lang="en-US" dirty="0" smtClean="0"/>
              <a:t>An atypical finding is not uncommon and may led to consideration of other disease.</a:t>
            </a:r>
          </a:p>
          <a:p>
            <a:r>
              <a:rPr lang="en-US" dirty="0" smtClean="0"/>
              <a:t>Other fibrotic lung diseases which are associated with connective tissue diseases might need to be carefully considered.</a:t>
            </a:r>
          </a:p>
          <a:p>
            <a:r>
              <a:rPr lang="en-US" dirty="0" smtClean="0"/>
              <a:t>It is difficult to determine underlying secondary bacterial infection some times.</a:t>
            </a:r>
          </a:p>
        </p:txBody>
      </p:sp>
    </p:spTree>
    <p:extLst>
      <p:ext uri="{BB962C8B-B14F-4D97-AF65-F5344CB8AC3E}">
        <p14:creationId xmlns="" xmlns:p14="http://schemas.microsoft.com/office/powerpoint/2010/main" val="29502254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870" y="397566"/>
            <a:ext cx="11449878" cy="5728604"/>
          </a:xfrm>
        </p:spPr>
        <p:txBody>
          <a:bodyPr/>
          <a:lstStyle/>
          <a:p>
            <a:pPr marL="0" indent="0">
              <a:buNone/>
            </a:pPr>
            <a:r>
              <a:rPr lang="en-US" sz="3600" b="1" dirty="0" smtClean="0">
                <a:solidFill>
                  <a:srgbClr val="C00000"/>
                </a:solidFill>
              </a:rPr>
              <a:t>Coagulation screening:</a:t>
            </a:r>
          </a:p>
          <a:p>
            <a:pPr marL="0" indent="0">
              <a:buNone/>
            </a:pPr>
            <a:endParaRPr lang="en-US" sz="3600" b="1" dirty="0">
              <a:solidFill>
                <a:srgbClr val="C00000"/>
              </a:solidFill>
            </a:endParaRPr>
          </a:p>
          <a:p>
            <a:r>
              <a:rPr lang="en-US" dirty="0"/>
              <a:t>The most common abnormalities are elevated D-dimer and fibrinogen, and prolonged </a:t>
            </a:r>
            <a:r>
              <a:rPr lang="en-US" dirty="0" err="1"/>
              <a:t>prothrombin</a:t>
            </a:r>
            <a:r>
              <a:rPr lang="en-US" dirty="0"/>
              <a:t> time</a:t>
            </a:r>
            <a:r>
              <a:rPr lang="en-US" dirty="0" smtClean="0"/>
              <a:t>.</a:t>
            </a:r>
          </a:p>
          <a:p>
            <a:r>
              <a:rPr lang="en-US" dirty="0"/>
              <a:t>D-dimer levels increase in severe disease; therefore, it may be useful as a biomarker for predicting disease </a:t>
            </a:r>
            <a:r>
              <a:rPr lang="en-US" dirty="0" smtClean="0"/>
              <a:t>progression.</a:t>
            </a:r>
          </a:p>
          <a:p>
            <a:pPr marL="0" indent="0">
              <a:buNone/>
            </a:pPr>
            <a:r>
              <a:rPr lang="en-US" b="1" dirty="0" smtClean="0">
                <a:solidFill>
                  <a:srgbClr val="C00000"/>
                </a:solidFill>
              </a:rPr>
              <a:t>Pitfalls:</a:t>
            </a:r>
          </a:p>
          <a:p>
            <a:r>
              <a:rPr lang="en-US" dirty="0" smtClean="0"/>
              <a:t>No recommendation to alter treatment according to test result</a:t>
            </a:r>
          </a:p>
          <a:p>
            <a:r>
              <a:rPr lang="en-US" dirty="0" smtClean="0">
                <a:solidFill>
                  <a:srgbClr val="FF0000"/>
                </a:solidFill>
              </a:rPr>
              <a:t>Even patients with severe disease may have normal D-dimer</a:t>
            </a:r>
            <a:endParaRPr lang="en-US" dirty="0">
              <a:solidFill>
                <a:srgbClr val="FF0000"/>
              </a:solidFill>
            </a:endParaRPr>
          </a:p>
        </p:txBody>
      </p:sp>
    </p:spTree>
    <p:extLst>
      <p:ext uri="{BB962C8B-B14F-4D97-AF65-F5344CB8AC3E}">
        <p14:creationId xmlns="" xmlns:p14="http://schemas.microsoft.com/office/powerpoint/2010/main" val="162989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rubbing needs </a:t>
            </a:r>
            <a:r>
              <a:rPr lang="en-US" b="1" dirty="0" smtClean="0"/>
              <a:t>20-30 seconds</a:t>
            </a:r>
            <a:endParaRPr lang="en-US" dirty="0"/>
          </a:p>
        </p:txBody>
      </p:sp>
      <p:sp>
        <p:nvSpPr>
          <p:cNvPr id="3" name="Content Placeholder 2"/>
          <p:cNvSpPr>
            <a:spLocks noGrp="1"/>
          </p:cNvSpPr>
          <p:nvPr>
            <p:ph idx="1"/>
          </p:nvPr>
        </p:nvSpPr>
        <p:spPr>
          <a:xfrm>
            <a:off x="609600" y="1263722"/>
            <a:ext cx="10972800" cy="4862448"/>
          </a:xfrm>
        </p:spPr>
        <p:txBody>
          <a:bodyPr>
            <a:normAutofit fontScale="85000" lnSpcReduction="10000"/>
          </a:bodyPr>
          <a:lstStyle/>
          <a:p>
            <a:pPr lvl="1"/>
            <a:r>
              <a:rPr lang="en-US" b="1" dirty="0" smtClean="0"/>
              <a:t>Step 1: </a:t>
            </a:r>
            <a:r>
              <a:rPr lang="en-US" dirty="0" smtClean="0"/>
              <a:t>Apply the alcohol-based hand sanitizer in a cupped hand (2 ml), covering all surfaces</a:t>
            </a:r>
            <a:endParaRPr lang="en-US" sz="2400" dirty="0" smtClean="0"/>
          </a:p>
          <a:p>
            <a:pPr lvl="0"/>
            <a:r>
              <a:rPr lang="en-US" b="1" dirty="0" smtClean="0"/>
              <a:t>Step 2: </a:t>
            </a:r>
            <a:r>
              <a:rPr lang="en-US" dirty="0" smtClean="0"/>
              <a:t>Rub hand palm to palm</a:t>
            </a:r>
            <a:endParaRPr lang="en-US" sz="2800" dirty="0" smtClean="0"/>
          </a:p>
          <a:p>
            <a:pPr lvl="0"/>
            <a:r>
              <a:rPr lang="en-US" b="1" dirty="0" smtClean="0"/>
              <a:t>Step 3: </a:t>
            </a:r>
            <a:r>
              <a:rPr lang="en-US" dirty="0" smtClean="0"/>
              <a:t>Right palm over left dorsum with interlaced fingers and vice versa</a:t>
            </a:r>
            <a:endParaRPr lang="en-US" sz="2800" dirty="0" smtClean="0"/>
          </a:p>
          <a:p>
            <a:pPr lvl="0"/>
            <a:r>
              <a:rPr lang="en-US" b="1" dirty="0" smtClean="0"/>
              <a:t>Step 4: Palm to palm with fingers interlaces</a:t>
            </a:r>
            <a:endParaRPr lang="en-US" sz="2800" dirty="0" smtClean="0"/>
          </a:p>
          <a:p>
            <a:pPr lvl="0"/>
            <a:r>
              <a:rPr lang="en-US" b="1" dirty="0" smtClean="0"/>
              <a:t>Step: 5 </a:t>
            </a:r>
            <a:r>
              <a:rPr lang="en-US" dirty="0" smtClean="0"/>
              <a:t>Backs of fingers to opposing palms with Fingers Interlocked</a:t>
            </a:r>
            <a:endParaRPr lang="en-US" sz="2800" dirty="0" smtClean="0"/>
          </a:p>
          <a:p>
            <a:pPr lvl="0"/>
            <a:r>
              <a:rPr lang="en-US" b="1" dirty="0" smtClean="0"/>
              <a:t>Step 6: </a:t>
            </a:r>
            <a:r>
              <a:rPr lang="en-US" dirty="0" smtClean="0"/>
              <a:t>Rotational rubbing of left thumb clasped in right palm and vice versa</a:t>
            </a:r>
            <a:endParaRPr lang="en-US" sz="2800" dirty="0" smtClean="0"/>
          </a:p>
          <a:p>
            <a:pPr lvl="0"/>
            <a:r>
              <a:rPr lang="en-US" b="1" dirty="0" smtClean="0"/>
              <a:t>Step 7: </a:t>
            </a:r>
            <a:r>
              <a:rPr lang="en-US" dirty="0" smtClean="0"/>
              <a:t>Rotational rubbing, backward and forward with clasped fingers of right hand in left palm and vice versa</a:t>
            </a:r>
            <a:endParaRPr lang="en-US" sz="2800" dirty="0" smtClean="0"/>
          </a:p>
          <a:p>
            <a:pPr lvl="0"/>
            <a:r>
              <a:rPr lang="en-US" b="1" dirty="0" smtClean="0"/>
              <a:t>Step 8: </a:t>
            </a:r>
            <a:r>
              <a:rPr lang="en-US" dirty="0" smtClean="0"/>
              <a:t>Dry your hand in air</a:t>
            </a:r>
            <a:endParaRPr lang="en-US" sz="2800" dirty="0" smtClean="0"/>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rPr>
              <a:t>CRP</a:t>
            </a:r>
            <a:br>
              <a:rPr lang="en-US" b="1" dirty="0" smtClean="0">
                <a:solidFill>
                  <a:srgbClr val="C00000"/>
                </a:solidFill>
              </a:rPr>
            </a:br>
            <a:endParaRPr lang="en-US" dirty="0"/>
          </a:p>
        </p:txBody>
      </p:sp>
      <p:sp>
        <p:nvSpPr>
          <p:cNvPr id="3" name="Content Placeholder 2"/>
          <p:cNvSpPr>
            <a:spLocks noGrp="1"/>
          </p:cNvSpPr>
          <p:nvPr>
            <p:ph idx="1"/>
          </p:nvPr>
        </p:nvSpPr>
        <p:spPr>
          <a:xfrm>
            <a:off x="278297" y="1391478"/>
            <a:ext cx="11529390" cy="4734691"/>
          </a:xfrm>
        </p:spPr>
        <p:txBody>
          <a:bodyPr>
            <a:normAutofit/>
          </a:bodyPr>
          <a:lstStyle/>
          <a:p>
            <a:pPr marL="0" indent="0">
              <a:buNone/>
            </a:pPr>
            <a:r>
              <a:rPr lang="en-US" dirty="0" smtClean="0"/>
              <a:t>Levels </a:t>
            </a:r>
            <a:r>
              <a:rPr lang="en-US" dirty="0"/>
              <a:t>increase in severe disease; therefore, it may be useful as a biomarker for predicting disease progression</a:t>
            </a:r>
            <a:r>
              <a:rPr lang="en-US" dirty="0" smtClean="0"/>
              <a:t>.</a:t>
            </a:r>
          </a:p>
          <a:p>
            <a:pPr marL="0" indent="0">
              <a:buNone/>
            </a:pPr>
            <a:endParaRPr lang="en-US" dirty="0" smtClean="0"/>
          </a:p>
          <a:p>
            <a:pPr marL="0" indent="0">
              <a:buNone/>
            </a:pPr>
            <a:r>
              <a:rPr lang="en-US" dirty="0" smtClean="0">
                <a:solidFill>
                  <a:srgbClr val="C00000"/>
                </a:solidFill>
              </a:rPr>
              <a:t>Pitfall</a:t>
            </a:r>
          </a:p>
          <a:p>
            <a:r>
              <a:rPr lang="en-US" dirty="0" smtClean="0"/>
              <a:t>If </a:t>
            </a:r>
            <a:r>
              <a:rPr lang="en-US" dirty="0"/>
              <a:t>a patient appears to be in severe respiratory distress and has a </a:t>
            </a:r>
            <a:r>
              <a:rPr lang="en-US" dirty="0">
                <a:solidFill>
                  <a:srgbClr val="FF0000"/>
                </a:solidFill>
              </a:rPr>
              <a:t>normal CRP</a:t>
            </a:r>
            <a:r>
              <a:rPr lang="en-US" dirty="0"/>
              <a:t>, this may point away from a diagnosis of COVID-19 to a different etiology (such as </a:t>
            </a:r>
            <a:r>
              <a:rPr lang="en-US" dirty="0">
                <a:solidFill>
                  <a:srgbClr val="FF0000"/>
                </a:solidFill>
              </a:rPr>
              <a:t>CHF, COPD</a:t>
            </a:r>
            <a:r>
              <a:rPr lang="en-US" dirty="0"/>
              <a:t>, etc</a:t>
            </a:r>
            <a:r>
              <a:rPr lang="en-US" dirty="0" smtClean="0"/>
              <a:t>.).</a:t>
            </a:r>
          </a:p>
          <a:p>
            <a:r>
              <a:rPr lang="en-US" dirty="0" smtClean="0"/>
              <a:t>In later stage of disease CRP levels may not correlate.</a:t>
            </a:r>
            <a:endParaRPr lang="en-US" dirty="0"/>
          </a:p>
        </p:txBody>
      </p:sp>
    </p:spTree>
    <p:extLst>
      <p:ext uri="{BB962C8B-B14F-4D97-AF65-F5344CB8AC3E}">
        <p14:creationId xmlns="" xmlns:p14="http://schemas.microsoft.com/office/powerpoint/2010/main" val="36149081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Others</a:t>
            </a:r>
            <a:endParaRPr lang="en-US" b="1" dirty="0">
              <a:solidFill>
                <a:srgbClr val="FF0000"/>
              </a:solidFill>
            </a:endParaRPr>
          </a:p>
        </p:txBody>
      </p:sp>
      <p:sp>
        <p:nvSpPr>
          <p:cNvPr id="3" name="Content Placeholder 2"/>
          <p:cNvSpPr>
            <a:spLocks noGrp="1"/>
          </p:cNvSpPr>
          <p:nvPr>
            <p:ph idx="1"/>
          </p:nvPr>
        </p:nvSpPr>
        <p:spPr>
          <a:xfrm>
            <a:off x="609600" y="1202636"/>
            <a:ext cx="10972800" cy="4923534"/>
          </a:xfrm>
        </p:spPr>
        <p:txBody>
          <a:bodyPr>
            <a:normAutofit lnSpcReduction="10000"/>
          </a:bodyPr>
          <a:lstStyle/>
          <a:p>
            <a:pPr marL="0" indent="0">
              <a:buNone/>
            </a:pPr>
            <a:r>
              <a:rPr lang="en-US" dirty="0" smtClean="0"/>
              <a:t>Levels </a:t>
            </a:r>
            <a:r>
              <a:rPr lang="en-US" dirty="0"/>
              <a:t>increase in severe disease; therefore, it may be useful as a biomarker for predicting disease progression</a:t>
            </a:r>
            <a:r>
              <a:rPr lang="en-US" dirty="0" smtClean="0"/>
              <a:t>.</a:t>
            </a:r>
          </a:p>
          <a:p>
            <a:r>
              <a:rPr lang="en-US" dirty="0" smtClean="0"/>
              <a:t>Serum lactate dehydrogenase</a:t>
            </a:r>
          </a:p>
          <a:p>
            <a:r>
              <a:rPr lang="en-US" dirty="0" smtClean="0"/>
              <a:t>Interleukin 6</a:t>
            </a:r>
          </a:p>
          <a:p>
            <a:r>
              <a:rPr lang="en-US" dirty="0" smtClean="0"/>
              <a:t>Serum Troponin I</a:t>
            </a:r>
          </a:p>
          <a:p>
            <a:r>
              <a:rPr lang="en-US" dirty="0" smtClean="0"/>
              <a:t>Serum </a:t>
            </a:r>
            <a:r>
              <a:rPr lang="en-US" dirty="0" err="1" smtClean="0"/>
              <a:t>procalcitonin</a:t>
            </a:r>
            <a:endParaRPr lang="en-US" dirty="0" smtClean="0"/>
          </a:p>
          <a:p>
            <a:pPr marL="0" indent="0"/>
            <a:r>
              <a:rPr lang="en-US" b="1" dirty="0" smtClean="0">
                <a:solidFill>
                  <a:srgbClr val="FF0000"/>
                </a:solidFill>
              </a:rPr>
              <a:t>Serum ferritin level</a:t>
            </a:r>
            <a:r>
              <a:rPr lang="en-US" b="1" dirty="0" smtClean="0"/>
              <a:t>: </a:t>
            </a:r>
          </a:p>
          <a:p>
            <a:pPr marL="0" indent="0">
              <a:buNone/>
            </a:pPr>
            <a:r>
              <a:rPr lang="en-US" dirty="0" smtClean="0"/>
              <a:t>May </a:t>
            </a:r>
            <a:r>
              <a:rPr lang="en-US" dirty="0"/>
              <a:t>indicate development of </a:t>
            </a:r>
            <a:r>
              <a:rPr lang="en-US" dirty="0">
                <a:solidFill>
                  <a:srgbClr val="FF0000"/>
                </a:solidFill>
              </a:rPr>
              <a:t>cytokine release </a:t>
            </a:r>
            <a:r>
              <a:rPr lang="en-US" dirty="0" smtClean="0">
                <a:solidFill>
                  <a:srgbClr val="FF0000"/>
                </a:solidFill>
              </a:rPr>
              <a:t>syndrome/ Acute Phase reactant.</a:t>
            </a:r>
            <a:endParaRPr lang="en-US" dirty="0">
              <a:solidFill>
                <a:srgbClr val="FF0000"/>
              </a:solidFill>
            </a:endParaRPr>
          </a:p>
        </p:txBody>
      </p:sp>
    </p:spTree>
    <p:extLst>
      <p:ext uri="{BB962C8B-B14F-4D97-AF65-F5344CB8AC3E}">
        <p14:creationId xmlns="" xmlns:p14="http://schemas.microsoft.com/office/powerpoint/2010/main" val="19637933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0514"/>
            <a:ext cx="10515600" cy="5676449"/>
          </a:xfrm>
        </p:spPr>
        <p:txBody>
          <a:bodyPr>
            <a:normAutofit lnSpcReduction="10000"/>
          </a:bodyPr>
          <a:lstStyle/>
          <a:p>
            <a:pPr marL="0" indent="0">
              <a:buNone/>
            </a:pPr>
            <a:r>
              <a:rPr lang="en-US" b="1" dirty="0" smtClean="0">
                <a:solidFill>
                  <a:srgbClr val="C00000"/>
                </a:solidFill>
              </a:rPr>
              <a:t>Pitfalls:</a:t>
            </a:r>
          </a:p>
          <a:p>
            <a:r>
              <a:rPr lang="en-US" dirty="0" smtClean="0"/>
              <a:t>Still there is no common consensus about investigation protocol for evaluating inflammatory markers.</a:t>
            </a:r>
          </a:p>
          <a:p>
            <a:r>
              <a:rPr lang="en-US" dirty="0" smtClean="0"/>
              <a:t>Decision about treatment of clinically stable patients having high inflammatory markers is troublesome.</a:t>
            </a:r>
          </a:p>
          <a:p>
            <a:r>
              <a:rPr lang="en-US" dirty="0" smtClean="0"/>
              <a:t>Secondary bacterial disease may be unrecognized.</a:t>
            </a:r>
          </a:p>
          <a:p>
            <a:r>
              <a:rPr lang="en-US" dirty="0" smtClean="0"/>
              <a:t>There </a:t>
            </a:r>
            <a:r>
              <a:rPr lang="en-US" dirty="0"/>
              <a:t>is insufficient evidence to recommend routine </a:t>
            </a:r>
            <a:r>
              <a:rPr lang="en-US" dirty="0" err="1"/>
              <a:t>procalcitonin</a:t>
            </a:r>
            <a:r>
              <a:rPr lang="en-US" dirty="0"/>
              <a:t> testing to guide decisions about the use of </a:t>
            </a:r>
            <a:r>
              <a:rPr lang="en-US" dirty="0" smtClean="0"/>
              <a:t>antibiotics.</a:t>
            </a:r>
          </a:p>
          <a:p>
            <a:r>
              <a:rPr lang="en-US" dirty="0" smtClean="0">
                <a:solidFill>
                  <a:srgbClr val="FF0000"/>
                </a:solidFill>
              </a:rPr>
              <a:t>It is difficult to interpret any single raised biomarker when other markers are not so raised.</a:t>
            </a:r>
            <a:endParaRPr lang="en-US" dirty="0">
              <a:solidFill>
                <a:srgbClr val="FF0000"/>
              </a:solidFill>
            </a:endParaRPr>
          </a:p>
        </p:txBody>
      </p:sp>
    </p:spTree>
    <p:extLst>
      <p:ext uri="{BB962C8B-B14F-4D97-AF65-F5344CB8AC3E}">
        <p14:creationId xmlns="" xmlns:p14="http://schemas.microsoft.com/office/powerpoint/2010/main" val="848654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wnloads\IMG-20200910-WA0006.jpg"/>
          <p:cNvPicPr>
            <a:picLocks noGrp="1" noChangeAspect="1" noChangeArrowheads="1"/>
          </p:cNvPicPr>
          <p:nvPr>
            <p:ph idx="1"/>
          </p:nvPr>
        </p:nvPicPr>
        <p:blipFill>
          <a:blip r:embed="rId2"/>
          <a:srcRect/>
          <a:stretch>
            <a:fillRect/>
          </a:stretch>
        </p:blipFill>
        <p:spPr bwMode="auto">
          <a:xfrm>
            <a:off x="0" y="0"/>
            <a:ext cx="12192000" cy="6858000"/>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a:t>
            </a:r>
            <a:endParaRPr lang="en-US" dirty="0"/>
          </a:p>
        </p:txBody>
      </p:sp>
      <p:sp>
        <p:nvSpPr>
          <p:cNvPr id="3" name="Content Placeholder 2"/>
          <p:cNvSpPr>
            <a:spLocks noGrp="1"/>
          </p:cNvSpPr>
          <p:nvPr>
            <p:ph idx="1"/>
          </p:nvPr>
        </p:nvSpPr>
        <p:spPr/>
        <p:txBody>
          <a:bodyPr/>
          <a:lstStyle/>
          <a:p>
            <a:endParaRPr lang="en-US" dirty="0" smtClean="0"/>
          </a:p>
          <a:p>
            <a:r>
              <a:rPr lang="en-US" dirty="0" smtClean="0"/>
              <a:t>This "passive immunization" usually lasts until children have built up their own defense system. Children develop their specific immune defense up to the age of about 10. And even after that, their defense system remains capable of learning throughout their lives when new pathogens appear.</a:t>
            </a:r>
          </a:p>
          <a:p>
            <a:endParaRPr lang="en-US" dirty="0"/>
          </a:p>
        </p:txBody>
      </p:sp>
      <p:pic>
        <p:nvPicPr>
          <p:cNvPr id="10242" name="Picture 2" descr="C:\Users\user\Downloads\IMG-20200910-WA0007.jpg"/>
          <p:cNvPicPr>
            <a:picLocks noChangeAspect="1" noChangeArrowheads="1"/>
          </p:cNvPicPr>
          <p:nvPr/>
        </p:nvPicPr>
        <p:blipFill>
          <a:blip r:embed="rId2"/>
          <a:srcRect/>
          <a:stretch>
            <a:fillRect/>
          </a:stretch>
        </p:blipFill>
        <p:spPr bwMode="auto">
          <a:xfrm>
            <a:off x="976314" y="14290"/>
            <a:ext cx="10239375" cy="6829425"/>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3326"/>
          </a:xfrm>
        </p:spPr>
        <p:txBody>
          <a:bodyPr>
            <a:noAutofit/>
          </a:bodyPr>
          <a:lstStyle/>
          <a:p>
            <a:r>
              <a:rPr lang="en-US" sz="4800" b="1" dirty="0" smtClean="0"/>
              <a:t>Physician’s Wellbeing-ACP</a:t>
            </a:r>
            <a:endParaRPr lang="en-US" sz="4800" b="1" dirty="0"/>
          </a:p>
        </p:txBody>
      </p:sp>
      <p:pic>
        <p:nvPicPr>
          <p:cNvPr id="7" name="Content Placeholder 6" descr="Macintosh HD:Users:emiliamckee:Desktop:acp:CORD Infographic.png"/>
          <p:cNvPicPr>
            <a:picLocks noGrp="1"/>
          </p:cNvPicPr>
          <p:nvPr>
            <p:ph sz="half" idx="2"/>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0" y="1643864"/>
            <a:ext cx="6236413" cy="5214135"/>
          </a:xfrm>
          <a:prstGeom prst="rect">
            <a:avLst/>
          </a:prstGeom>
          <a:noFill/>
          <a:ln>
            <a:noFill/>
          </a:ln>
        </p:spPr>
      </p:pic>
      <p:pic>
        <p:nvPicPr>
          <p:cNvPr id="8" name="Content Placeholder 7"/>
          <p:cNvPicPr>
            <a:picLocks noGrp="1"/>
          </p:cNvPicPr>
          <p:nvPr>
            <p:ph sz="quarter" idx="4"/>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611406" y="1684962"/>
            <a:ext cx="5580594" cy="517303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BB10A7E-06B1-40DB-8565-C96A1D8FD650}"/>
              </a:ext>
            </a:extLst>
          </p:cNvPr>
          <p:cNvPicPr>
            <a:picLocks noChangeAspect="1"/>
          </p:cNvPicPr>
          <p:nvPr/>
        </p:nvPicPr>
        <p:blipFill>
          <a:blip r:embed="rId2"/>
          <a:stretch>
            <a:fillRect/>
          </a:stretch>
        </p:blipFill>
        <p:spPr>
          <a:xfrm>
            <a:off x="1209369" y="1493592"/>
            <a:ext cx="9261987" cy="4563370"/>
          </a:xfrm>
          <a:prstGeom prst="rect">
            <a:avLst/>
          </a:prstGeom>
        </p:spPr>
      </p:pic>
      <p:sp>
        <p:nvSpPr>
          <p:cNvPr id="2" name="Rectangle 1">
            <a:extLst>
              <a:ext uri="{FF2B5EF4-FFF2-40B4-BE49-F238E27FC236}">
                <a16:creationId xmlns:a16="http://schemas.microsoft.com/office/drawing/2014/main" xmlns="" id="{2B7E15F1-E53C-4F8A-A3E7-BE5FBD5F0E30}"/>
              </a:ext>
            </a:extLst>
          </p:cNvPr>
          <p:cNvSpPr/>
          <p:nvPr/>
        </p:nvSpPr>
        <p:spPr>
          <a:xfrm>
            <a:off x="3446350" y="4656522"/>
            <a:ext cx="5373843" cy="707886"/>
          </a:xfrm>
          <a:prstGeom prst="rect">
            <a:avLst/>
          </a:prstGeom>
          <a:solidFill>
            <a:schemeClr val="accent2">
              <a:lumMod val="20000"/>
              <a:lumOff val="80000"/>
            </a:schemeClr>
          </a:solidFill>
        </p:spPr>
        <p:txBody>
          <a:bodyPr wrap="none">
            <a:spAutoFit/>
          </a:bodyPr>
          <a:lstStyle/>
          <a:p>
            <a:r>
              <a:rPr lang="en-US" sz="4000" dirty="0">
                <a:solidFill>
                  <a:srgbClr val="FF0000"/>
                </a:solidFill>
                <a:latin typeface="Arial Black" panose="020B0A04020102020204" pitchFamily="34" charset="0"/>
              </a:rPr>
              <a:t>Most Stressed Out</a:t>
            </a:r>
          </a:p>
        </p:txBody>
      </p:sp>
      <p:sp>
        <p:nvSpPr>
          <p:cNvPr id="4" name="TextBox 3">
            <a:extLst>
              <a:ext uri="{FF2B5EF4-FFF2-40B4-BE49-F238E27FC236}">
                <a16:creationId xmlns:a16="http://schemas.microsoft.com/office/drawing/2014/main" xmlns="" id="{099B0A53-0F6B-4619-B10D-2B4B29EF37BE}"/>
              </a:ext>
            </a:extLst>
          </p:cNvPr>
          <p:cNvSpPr txBox="1"/>
          <p:nvPr/>
        </p:nvSpPr>
        <p:spPr>
          <a:xfrm>
            <a:off x="1209369" y="1"/>
            <a:ext cx="9261987" cy="1477328"/>
          </a:xfrm>
          <a:prstGeom prst="rect">
            <a:avLst/>
          </a:prstGeom>
          <a:solidFill>
            <a:schemeClr val="accent1">
              <a:lumMod val="40000"/>
              <a:lumOff val="60000"/>
            </a:schemeClr>
          </a:solidFill>
        </p:spPr>
        <p:txBody>
          <a:bodyPr wrap="square" rtlCol="0">
            <a:spAutoFit/>
          </a:bodyPr>
          <a:lstStyle/>
          <a:p>
            <a:pPr algn="ctr"/>
            <a:endParaRPr lang="en-US" dirty="0">
              <a:latin typeface="Arial Black" panose="020B0A04020102020204" pitchFamily="34" charset="0"/>
            </a:endParaRPr>
          </a:p>
          <a:p>
            <a:pPr algn="ctr"/>
            <a:r>
              <a:rPr lang="en-US" sz="3600" dirty="0">
                <a:latin typeface="Arial Black" panose="020B0A04020102020204" pitchFamily="34" charset="0"/>
              </a:rPr>
              <a:t>Our Heroes, Our Frontline Fighters</a:t>
            </a:r>
          </a:p>
          <a:p>
            <a:pPr algn="ctr"/>
            <a:endParaRPr lang="en-US" dirty="0">
              <a:latin typeface="Arial Black" panose="020B0A04020102020204" pitchFamily="34" charset="0"/>
            </a:endParaRPr>
          </a:p>
          <a:p>
            <a:pPr algn="ctr"/>
            <a:endParaRPr lang="en-US" dirty="0">
              <a:latin typeface="Arial Black" panose="020B0A04020102020204" pitchFamily="34" charset="0"/>
            </a:endParaRPr>
          </a:p>
        </p:txBody>
      </p:sp>
      <p:sp>
        <p:nvSpPr>
          <p:cNvPr id="3" name="Footer Placeholder 2">
            <a:extLst>
              <a:ext uri="{FF2B5EF4-FFF2-40B4-BE49-F238E27FC236}">
                <a16:creationId xmlns:a16="http://schemas.microsoft.com/office/drawing/2014/main" xmlns="" id="{4EAF708C-2736-4317-AB48-9ED8B030874F}"/>
              </a:ext>
            </a:extLst>
          </p:cNvPr>
          <p:cNvSpPr>
            <a:spLocks noGrp="1"/>
          </p:cNvSpPr>
          <p:nvPr>
            <p:ph type="ftr" sz="quarter" idx="11"/>
          </p:nvPr>
        </p:nvSpPr>
        <p:spPr/>
        <p:txBody>
          <a:bodyPr/>
          <a:lstStyle/>
          <a:p>
            <a:r>
              <a:rPr lang="en-US"/>
              <a:t>dr.mekhala.sarkar@gmail.com</a:t>
            </a:r>
            <a:endParaRPr lang="en-US" dirty="0"/>
          </a:p>
        </p:txBody>
      </p:sp>
      <p:sp>
        <p:nvSpPr>
          <p:cNvPr id="5" name="Slide Number Placeholder 4">
            <a:extLst>
              <a:ext uri="{FF2B5EF4-FFF2-40B4-BE49-F238E27FC236}">
                <a16:creationId xmlns:a16="http://schemas.microsoft.com/office/drawing/2014/main" xmlns="" id="{ED786C82-7AB2-424F-81B1-3881D967D1E4}"/>
              </a:ext>
            </a:extLst>
          </p:cNvPr>
          <p:cNvSpPr>
            <a:spLocks noGrp="1"/>
          </p:cNvSpPr>
          <p:nvPr>
            <p:ph type="sldNum" sz="quarter" idx="12"/>
          </p:nvPr>
        </p:nvSpPr>
        <p:spPr/>
        <p:txBody>
          <a:bodyPr/>
          <a:lstStyle/>
          <a:p>
            <a:fld id="{6D22F896-40B5-4ADD-8801-0D06FADFA095}" type="slidenum">
              <a:rPr lang="en-US" smtClean="0"/>
              <a:pPr/>
              <a:t>126</a:t>
            </a:fld>
            <a:endParaRPr lang="en-US" dirty="0"/>
          </a:p>
        </p:txBody>
      </p:sp>
    </p:spTree>
    <p:extLst>
      <p:ext uri="{BB962C8B-B14F-4D97-AF65-F5344CB8AC3E}">
        <p14:creationId xmlns:p14="http://schemas.microsoft.com/office/powerpoint/2010/main" xmlns="" val="8902199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BED4CE6-912B-406C-951B-A51A19D9F2DE}"/>
              </a:ext>
            </a:extLst>
          </p:cNvPr>
          <p:cNvSpPr/>
          <p:nvPr/>
        </p:nvSpPr>
        <p:spPr>
          <a:xfrm>
            <a:off x="1106556" y="1078252"/>
            <a:ext cx="9727096" cy="1938992"/>
          </a:xfrm>
          <a:prstGeom prst="rect">
            <a:avLst/>
          </a:prstGeom>
          <a:solidFill>
            <a:schemeClr val="accent1">
              <a:lumMod val="40000"/>
              <a:lumOff val="60000"/>
            </a:schemeClr>
          </a:solidFill>
        </p:spPr>
        <p:txBody>
          <a:bodyPr wrap="square">
            <a:spAutoFit/>
          </a:bodyPr>
          <a:lstStyle/>
          <a:p>
            <a:r>
              <a:rPr lang="en-US" sz="4000" dirty="0"/>
              <a:t>More than half (</a:t>
            </a:r>
            <a:r>
              <a:rPr lang="en-US" sz="4000" dirty="0">
                <a:solidFill>
                  <a:srgbClr val="FF0000"/>
                </a:solidFill>
              </a:rPr>
              <a:t>59.0%</a:t>
            </a:r>
            <a:r>
              <a:rPr lang="en-US" sz="4000" dirty="0"/>
              <a:t>)had moderate to severe levels of perceived stress (</a:t>
            </a:r>
            <a:r>
              <a:rPr lang="en-US" sz="4000" dirty="0" err="1"/>
              <a:t>PSSscores</a:t>
            </a:r>
            <a:r>
              <a:rPr lang="en-US" sz="4000" dirty="0"/>
              <a:t> ≥14).</a:t>
            </a:r>
          </a:p>
        </p:txBody>
      </p:sp>
      <p:sp>
        <p:nvSpPr>
          <p:cNvPr id="3" name="Rectangle 2">
            <a:extLst>
              <a:ext uri="{FF2B5EF4-FFF2-40B4-BE49-F238E27FC236}">
                <a16:creationId xmlns:a16="http://schemas.microsoft.com/office/drawing/2014/main" xmlns="" id="{7A258ABF-7CC4-47AC-A2B6-6328C2F3CEB9}"/>
              </a:ext>
            </a:extLst>
          </p:cNvPr>
          <p:cNvSpPr/>
          <p:nvPr/>
        </p:nvSpPr>
        <p:spPr>
          <a:xfrm>
            <a:off x="1106558" y="3411020"/>
            <a:ext cx="9978887" cy="2308324"/>
          </a:xfrm>
          <a:prstGeom prst="rect">
            <a:avLst/>
          </a:prstGeom>
          <a:solidFill>
            <a:schemeClr val="accent3">
              <a:lumMod val="20000"/>
              <a:lumOff val="80000"/>
            </a:schemeClr>
          </a:solidFill>
        </p:spPr>
        <p:txBody>
          <a:bodyPr wrap="square">
            <a:spAutoFit/>
          </a:bodyPr>
          <a:lstStyle/>
          <a:p>
            <a:r>
              <a:rPr lang="en-US" sz="3600" dirty="0" smtClean="0"/>
              <a:t>Stress (</a:t>
            </a:r>
            <a:r>
              <a:rPr lang="en-US" sz="3600" b="1" dirty="0" smtClean="0">
                <a:solidFill>
                  <a:srgbClr val="FF0000"/>
                </a:solidFill>
              </a:rPr>
              <a:t>29.8 </a:t>
            </a:r>
            <a:r>
              <a:rPr lang="en-US" sz="3600" b="1" dirty="0">
                <a:solidFill>
                  <a:srgbClr val="FF0000"/>
                </a:solidFill>
              </a:rPr>
              <a:t>percent</a:t>
            </a:r>
            <a:r>
              <a:rPr lang="en-US" sz="3600" dirty="0" smtClean="0"/>
              <a:t>)  </a:t>
            </a:r>
            <a:endParaRPr lang="en-US" sz="3600" dirty="0" smtClean="0"/>
          </a:p>
          <a:p>
            <a:r>
              <a:rPr lang="en-US" sz="3600" dirty="0" smtClean="0"/>
              <a:t>Anxiety symptoms </a:t>
            </a:r>
            <a:r>
              <a:rPr lang="en-US" sz="3600" dirty="0"/>
              <a:t>(</a:t>
            </a:r>
            <a:r>
              <a:rPr lang="en-US" sz="3600" b="1" dirty="0">
                <a:solidFill>
                  <a:srgbClr val="FF0000"/>
                </a:solidFill>
              </a:rPr>
              <a:t>24.1 percent</a:t>
            </a:r>
            <a:r>
              <a:rPr lang="en-US" sz="3600" dirty="0"/>
              <a:t>) </a:t>
            </a:r>
            <a:endParaRPr lang="en-US" sz="3600" dirty="0" smtClean="0"/>
          </a:p>
          <a:p>
            <a:r>
              <a:rPr lang="en-US" sz="3600" dirty="0" smtClean="0"/>
              <a:t>Depression </a:t>
            </a:r>
            <a:r>
              <a:rPr lang="en-US" sz="3600" dirty="0" smtClean="0"/>
              <a:t>(</a:t>
            </a:r>
            <a:r>
              <a:rPr lang="en-US" sz="3600" b="1" dirty="0" smtClean="0">
                <a:solidFill>
                  <a:srgbClr val="FF0000"/>
                </a:solidFill>
              </a:rPr>
              <a:t>13.5 percent</a:t>
            </a:r>
            <a:r>
              <a:rPr lang="en-US" sz="3600" dirty="0" smtClean="0"/>
              <a:t>) </a:t>
            </a:r>
          </a:p>
          <a:p>
            <a:r>
              <a:rPr lang="en-US" sz="3600" dirty="0" smtClean="0"/>
              <a:t>HCWs reported</a:t>
            </a:r>
            <a:endParaRPr lang="en-US" sz="3600" dirty="0"/>
          </a:p>
        </p:txBody>
      </p:sp>
      <p:sp>
        <p:nvSpPr>
          <p:cNvPr id="5" name="Slide Number Placeholder 4">
            <a:extLst>
              <a:ext uri="{FF2B5EF4-FFF2-40B4-BE49-F238E27FC236}">
                <a16:creationId xmlns:a16="http://schemas.microsoft.com/office/drawing/2014/main" xmlns="" id="{69FB9349-8D9A-459D-B7C0-81163EA8AB4A}"/>
              </a:ext>
            </a:extLst>
          </p:cNvPr>
          <p:cNvSpPr>
            <a:spLocks noGrp="1"/>
          </p:cNvSpPr>
          <p:nvPr>
            <p:ph type="sldNum" sz="quarter" idx="12"/>
          </p:nvPr>
        </p:nvSpPr>
        <p:spPr/>
        <p:txBody>
          <a:bodyPr/>
          <a:lstStyle/>
          <a:p>
            <a:fld id="{6D22F896-40B5-4ADD-8801-0D06FADFA095}" type="slidenum">
              <a:rPr lang="en-US" smtClean="0"/>
              <a:pPr/>
              <a:t>127</a:t>
            </a:fld>
            <a:endParaRPr lang="en-US" dirty="0"/>
          </a:p>
        </p:txBody>
      </p:sp>
    </p:spTree>
    <p:extLst>
      <p:ext uri="{BB962C8B-B14F-4D97-AF65-F5344CB8AC3E}">
        <p14:creationId xmlns:p14="http://schemas.microsoft.com/office/powerpoint/2010/main" xmlns="" val="12092470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EE0528-A880-42A2-BB5F-2EBB62483446}"/>
              </a:ext>
            </a:extLst>
          </p:cNvPr>
          <p:cNvPicPr>
            <a:picLocks noChangeAspect="1"/>
          </p:cNvPicPr>
          <p:nvPr/>
        </p:nvPicPr>
        <p:blipFill rotWithShape="1">
          <a:blip r:embed="rId2"/>
          <a:srcRect l="4179" t="3285" r="5909"/>
          <a:stretch/>
        </p:blipFill>
        <p:spPr>
          <a:xfrm>
            <a:off x="1209367" y="310896"/>
            <a:ext cx="10294375" cy="6355374"/>
          </a:xfrm>
          <a:prstGeom prst="rect">
            <a:avLst/>
          </a:prstGeom>
        </p:spPr>
      </p:pic>
      <p:cxnSp>
        <p:nvCxnSpPr>
          <p:cNvPr id="11" name="Straight Connector 10">
            <a:extLst>
              <a:ext uri="{FF2B5EF4-FFF2-40B4-BE49-F238E27FC236}">
                <a16:creationId xmlns:a16="http://schemas.microsoft.com/office/drawing/2014/main" xmlns="" id="{21F74438-9D77-49DA-A1DA-279EF3A0FA53}"/>
              </a:ext>
            </a:extLst>
          </p:cNvPr>
          <p:cNvCxnSpPr/>
          <p:nvPr/>
        </p:nvCxnSpPr>
        <p:spPr>
          <a:xfrm>
            <a:off x="1209368" y="169606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A52E7EC-945E-413E-8811-B7D36C3DF3E1}"/>
              </a:ext>
            </a:extLst>
          </p:cNvPr>
          <p:cNvCxnSpPr>
            <a:cxnSpLocks/>
          </p:cNvCxnSpPr>
          <p:nvPr/>
        </p:nvCxnSpPr>
        <p:spPr>
          <a:xfrm>
            <a:off x="1828801" y="2315497"/>
            <a:ext cx="6666271"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xmlns="" id="{7A52B13E-C112-49B4-8CFD-5E59E8995A7A}"/>
              </a:ext>
            </a:extLst>
          </p:cNvPr>
          <p:cNvCxnSpPr>
            <a:cxnSpLocks/>
          </p:cNvCxnSpPr>
          <p:nvPr/>
        </p:nvCxnSpPr>
        <p:spPr>
          <a:xfrm>
            <a:off x="1828800" y="2733368"/>
            <a:ext cx="5368413"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xmlns="" id="{7323E6F4-6C10-45E4-A0D7-54436422FBA1}"/>
              </a:ext>
            </a:extLst>
          </p:cNvPr>
          <p:cNvCxnSpPr>
            <a:cxnSpLocks/>
          </p:cNvCxnSpPr>
          <p:nvPr/>
        </p:nvCxnSpPr>
        <p:spPr>
          <a:xfrm>
            <a:off x="1828800" y="3234814"/>
            <a:ext cx="5117691"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xmlns="" id="{1E6B3DB3-DC81-4CE2-8B8A-65C3EBDB2C30}"/>
              </a:ext>
            </a:extLst>
          </p:cNvPr>
          <p:cNvCxnSpPr>
            <a:cxnSpLocks/>
          </p:cNvCxnSpPr>
          <p:nvPr/>
        </p:nvCxnSpPr>
        <p:spPr>
          <a:xfrm flipV="1">
            <a:off x="1828800" y="3632329"/>
            <a:ext cx="4011563" cy="19664"/>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sp>
        <p:nvSpPr>
          <p:cNvPr id="2" name="Footer Placeholder 1">
            <a:extLst>
              <a:ext uri="{FF2B5EF4-FFF2-40B4-BE49-F238E27FC236}">
                <a16:creationId xmlns:a16="http://schemas.microsoft.com/office/drawing/2014/main" xmlns="" id="{6EC44B31-6195-419B-A098-0535C8484616}"/>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D2FFE2AE-424D-40DD-87A9-BF9F04178CF3}"/>
              </a:ext>
            </a:extLst>
          </p:cNvPr>
          <p:cNvSpPr>
            <a:spLocks noGrp="1"/>
          </p:cNvSpPr>
          <p:nvPr>
            <p:ph type="sldNum" sz="quarter" idx="12"/>
          </p:nvPr>
        </p:nvSpPr>
        <p:spPr/>
        <p:txBody>
          <a:bodyPr/>
          <a:lstStyle/>
          <a:p>
            <a:fld id="{6D22F896-40B5-4ADD-8801-0D06FADFA095}" type="slidenum">
              <a:rPr lang="en-US" smtClean="0"/>
              <a:pPr/>
              <a:t>128</a:t>
            </a:fld>
            <a:endParaRPr lang="en-US" dirty="0"/>
          </a:p>
        </p:txBody>
      </p:sp>
    </p:spTree>
    <p:extLst>
      <p:ext uri="{BB962C8B-B14F-4D97-AF65-F5344CB8AC3E}">
        <p14:creationId xmlns:p14="http://schemas.microsoft.com/office/powerpoint/2010/main" xmlns="" val="21994979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FA0123-9C6F-45AD-8DAB-75618001421C}"/>
              </a:ext>
            </a:extLst>
          </p:cNvPr>
          <p:cNvSpPr/>
          <p:nvPr/>
        </p:nvSpPr>
        <p:spPr>
          <a:xfrm>
            <a:off x="1306450" y="2658854"/>
            <a:ext cx="10086975" cy="2585323"/>
          </a:xfrm>
          <a:prstGeom prst="rect">
            <a:avLst/>
          </a:prstGeom>
        </p:spPr>
        <p:txBody>
          <a:bodyPr wrap="square">
            <a:spAutoFit/>
          </a:bodyPr>
          <a:lstStyle/>
          <a:p>
            <a:pPr algn="ct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bn-BD"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is </a:t>
            </a: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formula</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operating manual for how to cope with the current global pandemic</a:t>
            </a:r>
            <a:r>
              <a:rPr lang="bn-BD" sz="5400" b="1" i="1" dirty="0">
                <a:solidFill>
                  <a:srgbClr val="0070C0"/>
                </a:solidFill>
                <a:effectLst>
                  <a:outerShdw blurRad="38100" dist="38100" dir="2700000" algn="tl">
                    <a:srgbClr val="000000">
                      <a:alpha val="43137"/>
                    </a:srgbClr>
                  </a:outerShdw>
                </a:effectLst>
                <a:latin typeface="Times New Roman" panose="02020603050405020304" pitchFamily="18" charset="0"/>
              </a:rPr>
              <a:t>’’</a:t>
            </a:r>
            <a:endPar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1F3CBB1-2028-465F-ADEA-878FDFCE2A05}"/>
              </a:ext>
            </a:extLst>
          </p:cNvPr>
          <p:cNvPicPr>
            <a:picLocks noChangeAspect="1"/>
          </p:cNvPicPr>
          <p:nvPr/>
        </p:nvPicPr>
        <p:blipFill>
          <a:blip r:embed="rId2"/>
          <a:stretch>
            <a:fillRect/>
          </a:stretch>
        </p:blipFill>
        <p:spPr>
          <a:xfrm>
            <a:off x="4850323" y="320040"/>
            <a:ext cx="2491356" cy="2136338"/>
          </a:xfrm>
          <a:prstGeom prst="rect">
            <a:avLst/>
          </a:prstGeom>
        </p:spPr>
      </p:pic>
      <p:sp>
        <p:nvSpPr>
          <p:cNvPr id="4" name="Slide Number Placeholder 3">
            <a:extLst>
              <a:ext uri="{FF2B5EF4-FFF2-40B4-BE49-F238E27FC236}">
                <a16:creationId xmlns:a16="http://schemas.microsoft.com/office/drawing/2014/main" xmlns="" id="{ADAE1C04-BE27-41F0-90A9-F9320857CB32}"/>
              </a:ext>
            </a:extLst>
          </p:cNvPr>
          <p:cNvSpPr>
            <a:spLocks noGrp="1"/>
          </p:cNvSpPr>
          <p:nvPr>
            <p:ph type="sldNum" sz="quarter" idx="12"/>
          </p:nvPr>
        </p:nvSpPr>
        <p:spPr/>
        <p:txBody>
          <a:bodyPr/>
          <a:lstStyle/>
          <a:p>
            <a:fld id="{6D22F896-40B5-4ADD-8801-0D06FADFA095}" type="slidenum">
              <a:rPr lang="en-US" smtClean="0"/>
              <a:pPr/>
              <a:t>129</a:t>
            </a:fld>
            <a:endParaRPr lang="en-US" dirty="0"/>
          </a:p>
        </p:txBody>
      </p:sp>
    </p:spTree>
    <p:extLst>
      <p:ext uri="{BB962C8B-B14F-4D97-AF65-F5344CB8AC3E}">
        <p14:creationId xmlns:p14="http://schemas.microsoft.com/office/powerpoint/2010/main" xmlns="" val="4094049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4000" b="1" dirty="0" smtClean="0"/>
              <a:t>Hand Rub</a:t>
            </a:r>
            <a:endParaRPr lang="en-US" sz="4000" b="1" dirty="0"/>
          </a:p>
        </p:txBody>
      </p:sp>
      <p:pic>
        <p:nvPicPr>
          <p:cNvPr id="2050"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tretch>
            <a:fillRect/>
          </a:stretch>
        </p:blipFill>
        <p:spPr bwMode="auto">
          <a:xfrm>
            <a:off x="688369" y="1027416"/>
            <a:ext cx="11096089" cy="5404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1137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B6E05B-B81E-4441-95A4-FB1B6834F853}"/>
              </a:ext>
            </a:extLst>
          </p:cNvPr>
          <p:cNvSpPr>
            <a:spLocks noGrp="1"/>
          </p:cNvSpPr>
          <p:nvPr>
            <p:ph idx="1"/>
          </p:nvPr>
        </p:nvSpPr>
        <p:spPr>
          <a:xfrm>
            <a:off x="4585825" y="803186"/>
            <a:ext cx="6814497" cy="5248622"/>
          </a:xfrm>
        </p:spPr>
        <p:txBody>
          <a:bodyPr/>
          <a:lstStyle/>
          <a:p>
            <a:endParaRPr lang="en-US" dirty="0"/>
          </a:p>
        </p:txBody>
      </p:sp>
      <p:pic>
        <p:nvPicPr>
          <p:cNvPr id="4" name="Google Shape;551;p57" descr="4612396617_325x320.jpg">
            <a:extLst>
              <a:ext uri="{FF2B5EF4-FFF2-40B4-BE49-F238E27FC236}">
                <a16:creationId xmlns:a16="http://schemas.microsoft.com/office/drawing/2014/main" xmlns="" id="{C914ECF2-8884-4A2E-9C6B-9B535E1D55C4}"/>
              </a:ext>
            </a:extLst>
          </p:cNvPr>
          <p:cNvPicPr preferRelativeResize="0"/>
          <p:nvPr/>
        </p:nvPicPr>
        <p:blipFill rotWithShape="1">
          <a:blip r:embed="rId2">
            <a:alphaModFix/>
          </a:blip>
          <a:srcRect/>
          <a:stretch/>
        </p:blipFill>
        <p:spPr>
          <a:xfrm>
            <a:off x="442913" y="1689094"/>
            <a:ext cx="4045960" cy="3797306"/>
          </a:xfrm>
          <a:prstGeom prst="rect">
            <a:avLst/>
          </a:prstGeom>
          <a:noFill/>
          <a:ln>
            <a:noFill/>
          </a:ln>
        </p:spPr>
      </p:pic>
      <p:graphicFrame>
        <p:nvGraphicFramePr>
          <p:cNvPr id="5" name="Diagram 4">
            <a:extLst>
              <a:ext uri="{FF2B5EF4-FFF2-40B4-BE49-F238E27FC236}">
                <a16:creationId xmlns:a16="http://schemas.microsoft.com/office/drawing/2014/main" xmlns="" id="{6B5F45FD-6AFC-4F33-8BCD-9EEE20E78E5D}"/>
              </a:ext>
            </a:extLst>
          </p:cNvPr>
          <p:cNvGraphicFramePr/>
          <p:nvPr>
            <p:extLst>
              <p:ext uri="{D42A27DB-BD31-4B8C-83A1-F6EECF244321}">
                <p14:modId xmlns:p14="http://schemas.microsoft.com/office/powerpoint/2010/main" xmlns="" val="2384416080"/>
              </p:ext>
            </p:extLst>
          </p:nvPr>
        </p:nvGraphicFramePr>
        <p:xfrm>
          <a:off x="4585823" y="803186"/>
          <a:ext cx="6717547" cy="5248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xmlns="" id="{1EFB4538-5842-4E15-8F15-50E18200477E}"/>
              </a:ext>
            </a:extLst>
          </p:cNvPr>
          <p:cNvSpPr>
            <a:spLocks noGrp="1"/>
          </p:cNvSpPr>
          <p:nvPr>
            <p:ph type="sldNum" sz="quarter" idx="12"/>
          </p:nvPr>
        </p:nvSpPr>
        <p:spPr/>
        <p:txBody>
          <a:bodyPr/>
          <a:lstStyle/>
          <a:p>
            <a:fld id="{6D22F896-40B5-4ADD-8801-0D06FADFA095}" type="slidenum">
              <a:rPr lang="en-US" smtClean="0"/>
              <a:pPr/>
              <a:t>130</a:t>
            </a:fld>
            <a:endParaRPr lang="en-US" dirty="0"/>
          </a:p>
        </p:txBody>
      </p:sp>
    </p:spTree>
    <p:extLst>
      <p:ext uri="{BB962C8B-B14F-4D97-AF65-F5344CB8AC3E}">
        <p14:creationId xmlns:p14="http://schemas.microsoft.com/office/powerpoint/2010/main" xmlns="" val="1362892412"/>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51;p57" descr="4612396617_325x320.jpg">
            <a:extLst>
              <a:ext uri="{FF2B5EF4-FFF2-40B4-BE49-F238E27FC236}">
                <a16:creationId xmlns:a16="http://schemas.microsoft.com/office/drawing/2014/main" xmlns="" id="{C914ECF2-8884-4A2E-9C6B-9B535E1D55C4}"/>
              </a:ext>
            </a:extLst>
          </p:cNvPr>
          <p:cNvPicPr preferRelativeResize="0"/>
          <p:nvPr/>
        </p:nvPicPr>
        <p:blipFill rotWithShape="1">
          <a:blip r:embed="rId3">
            <a:alphaModFix/>
          </a:blip>
          <a:srcRect/>
          <a:stretch/>
        </p:blipFill>
        <p:spPr>
          <a:xfrm>
            <a:off x="442913" y="1689094"/>
            <a:ext cx="4045960" cy="3797306"/>
          </a:xfrm>
          <a:prstGeom prst="rect">
            <a:avLst/>
          </a:prstGeom>
          <a:noFill/>
          <a:ln>
            <a:noFill/>
          </a:ln>
        </p:spPr>
      </p:pic>
      <p:sp>
        <p:nvSpPr>
          <p:cNvPr id="8" name="Rectangle: Rounded Corners 7">
            <a:extLst>
              <a:ext uri="{FF2B5EF4-FFF2-40B4-BE49-F238E27FC236}">
                <a16:creationId xmlns:a16="http://schemas.microsoft.com/office/drawing/2014/main" xmlns="" id="{8BCC686E-D55A-42A7-9523-DDFA8AA86F75}"/>
              </a:ext>
            </a:extLst>
          </p:cNvPr>
          <p:cNvSpPr/>
          <p:nvPr/>
        </p:nvSpPr>
        <p:spPr>
          <a:xfrm>
            <a:off x="4686757" y="807506"/>
            <a:ext cx="6587407" cy="9286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b="1" dirty="0">
                <a:solidFill>
                  <a:schemeClr val="tx1"/>
                </a:solidFill>
                <a:latin typeface="Arial" panose="020B0604020202020204" pitchFamily="34" charset="0"/>
              </a:rPr>
              <a:t>Organizational Level</a:t>
            </a:r>
            <a:endParaRPr lang="en-US" sz="2800" b="1" dirty="0">
              <a:solidFill>
                <a:schemeClr val="tx1"/>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xmlns="" id="{0D968459-EA6F-45EB-B542-94CA1D62F453}"/>
              </a:ext>
            </a:extLst>
          </p:cNvPr>
          <p:cNvSpPr>
            <a:spLocks noGrp="1"/>
          </p:cNvSpPr>
          <p:nvPr>
            <p:ph idx="1"/>
          </p:nvPr>
        </p:nvSpPr>
        <p:spPr>
          <a:xfrm>
            <a:off x="4686756" y="2853972"/>
            <a:ext cx="6813551" cy="107949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bn-BD" sz="2800" b="1" dirty="0">
                <a:solidFill>
                  <a:schemeClr val="tx1"/>
                </a:solidFill>
                <a:latin typeface="Arial" panose="020B0604020202020204" pitchFamily="34" charset="0"/>
                <a:cs typeface="Arial" panose="020B0604020202020204" pitchFamily="34" charset="0"/>
              </a:rPr>
              <a:t>Community Level</a:t>
            </a:r>
            <a:endParaRPr lang="en-US" sz="280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2B05DBE6-6E1E-456D-8103-207BC084B1FC}"/>
              </a:ext>
            </a:extLst>
          </p:cNvPr>
          <p:cNvSpPr/>
          <p:nvPr/>
        </p:nvSpPr>
        <p:spPr>
          <a:xfrm>
            <a:off x="4934593" y="3877125"/>
            <a:ext cx="6691873" cy="1569660"/>
          </a:xfrm>
          <a:prstGeom prst="rect">
            <a:avLst/>
          </a:prstGeom>
        </p:spPr>
        <p:txBody>
          <a:bodyPr wrap="square">
            <a:spAutoFit/>
          </a:bodyPr>
          <a:lstStyle/>
          <a:p>
            <a:pPr marL="285750" indent="-285750">
              <a:buFont typeface="Wingdings" panose="05000000000000000000" pitchFamily="2" charset="2"/>
              <a:buChar char="§"/>
            </a:pPr>
            <a:r>
              <a:rPr lang="en-US" sz="3200" b="1" dirty="0" err="1">
                <a:solidFill>
                  <a:schemeClr val="accent3">
                    <a:lumMod val="75000"/>
                  </a:schemeClr>
                </a:solidFill>
                <a:latin typeface="SutonnyOMJ" panose="01010600010101010101" pitchFamily="2" charset="0"/>
                <a:cs typeface="SutonnyOMJ" panose="01010600010101010101" pitchFamily="2" charset="0"/>
              </a:rPr>
              <a:t>মিডিয়া</a:t>
            </a:r>
            <a:endParaRPr lang="bn-BD" sz="3200" b="1" dirty="0">
              <a:solidFill>
                <a:schemeClr val="accent3">
                  <a:lumMod val="75000"/>
                </a:schemeClr>
              </a:solidFill>
              <a:latin typeface="SutonnyOMJ" panose="01010600010101010101" pitchFamily="2" charset="0"/>
              <a:cs typeface="SutonnyOMJ" panose="01010600010101010101" pitchFamily="2" charset="0"/>
            </a:endParaRPr>
          </a:p>
          <a:p>
            <a:pPr marL="285750" indent="-285750">
              <a:buFont typeface="Wingdings" panose="05000000000000000000" pitchFamily="2" charset="2"/>
              <a:buChar char="§"/>
            </a:pPr>
            <a:r>
              <a:rPr lang="en-US" sz="3200" b="1" dirty="0">
                <a:solidFill>
                  <a:schemeClr val="accent3">
                    <a:lumMod val="75000"/>
                  </a:schemeClr>
                </a:solidFill>
                <a:latin typeface="SutonnyOMJ" panose="01010600010101010101" pitchFamily="2" charset="0"/>
                <a:cs typeface="SutonnyOMJ" panose="01010600010101010101" pitchFamily="2" charset="0"/>
              </a:rPr>
              <a:t>স</a:t>
            </a:r>
            <a:r>
              <a:rPr lang="as-IN" sz="3200" b="1" dirty="0">
                <a:solidFill>
                  <a:schemeClr val="accent3">
                    <a:lumMod val="75000"/>
                  </a:schemeClr>
                </a:solidFill>
                <a:latin typeface="SutonnyOMJ" panose="01010600010101010101" pitchFamily="2" charset="0"/>
                <a:cs typeface="SutonnyOMJ" panose="01010600010101010101" pitchFamily="2" charset="0"/>
              </a:rPr>
              <a:t>া</a:t>
            </a:r>
            <a:r>
              <a:rPr lang="en-US" sz="3200" b="1" dirty="0" err="1">
                <a:solidFill>
                  <a:schemeClr val="accent3">
                    <a:lumMod val="75000"/>
                  </a:schemeClr>
                </a:solidFill>
                <a:latin typeface="SutonnyOMJ" panose="01010600010101010101" pitchFamily="2" charset="0"/>
                <a:cs typeface="SutonnyOMJ" panose="01010600010101010101" pitchFamily="2" charset="0"/>
              </a:rPr>
              <a:t>ধারণ</a:t>
            </a:r>
            <a:r>
              <a:rPr lang="en-US" sz="3200" b="1" dirty="0">
                <a:solidFill>
                  <a:schemeClr val="accent3">
                    <a:lumMod val="75000"/>
                  </a:schemeClr>
                </a:solidFill>
                <a:latin typeface="SutonnyOMJ" panose="01010600010101010101" pitchFamily="2" charset="0"/>
                <a:cs typeface="SutonnyOMJ" panose="01010600010101010101" pitchFamily="2" charset="0"/>
              </a:rPr>
              <a:t> </a:t>
            </a:r>
            <a:r>
              <a:rPr lang="en-US" sz="3200" b="1" dirty="0" err="1">
                <a:solidFill>
                  <a:schemeClr val="accent3">
                    <a:lumMod val="75000"/>
                  </a:schemeClr>
                </a:solidFill>
                <a:latin typeface="SutonnyOMJ" panose="01010600010101010101" pitchFamily="2" charset="0"/>
                <a:cs typeface="SutonnyOMJ" panose="01010600010101010101" pitchFamily="2" charset="0"/>
              </a:rPr>
              <a:t>জনগন</a:t>
            </a:r>
            <a:endParaRPr lang="en-US" sz="3200" b="1" dirty="0">
              <a:solidFill>
                <a:schemeClr val="accent3">
                  <a:lumMod val="75000"/>
                </a:schemeClr>
              </a:solidFill>
              <a:latin typeface="SutonnyOMJ" panose="01010600010101010101" pitchFamily="2" charset="0"/>
              <a:cs typeface="SutonnyOMJ" panose="01010600010101010101" pitchFamily="2" charset="0"/>
            </a:endParaRPr>
          </a:p>
          <a:p>
            <a:pPr marL="285750" indent="-285750">
              <a:buFont typeface="Wingdings" panose="05000000000000000000" pitchFamily="2" charset="2"/>
              <a:buChar char="§"/>
            </a:pPr>
            <a:r>
              <a:rPr lang="en-US" sz="3200" b="1" dirty="0" err="1">
                <a:solidFill>
                  <a:schemeClr val="accent3">
                    <a:lumMod val="75000"/>
                  </a:schemeClr>
                </a:solidFill>
                <a:latin typeface="SutonnyOMJ" panose="01010600010101010101" pitchFamily="2" charset="0"/>
                <a:cs typeface="SutonnyOMJ" panose="01010600010101010101" pitchFamily="2" charset="0"/>
              </a:rPr>
              <a:t>সহকর্মী</a:t>
            </a:r>
            <a:endParaRPr lang="en-US" sz="2800" dirty="0">
              <a:solidFill>
                <a:schemeClr val="accent3">
                  <a:lumMod val="75000"/>
                </a:schemeClr>
              </a:solidFill>
            </a:endParaRPr>
          </a:p>
        </p:txBody>
      </p:sp>
      <p:sp>
        <p:nvSpPr>
          <p:cNvPr id="14" name="Rectangle 13">
            <a:extLst>
              <a:ext uri="{FF2B5EF4-FFF2-40B4-BE49-F238E27FC236}">
                <a16:creationId xmlns:a16="http://schemas.microsoft.com/office/drawing/2014/main" xmlns="" id="{487640C7-ED02-4A24-A9F4-68F2D0CD89B3}"/>
              </a:ext>
            </a:extLst>
          </p:cNvPr>
          <p:cNvSpPr/>
          <p:nvPr/>
        </p:nvSpPr>
        <p:spPr>
          <a:xfrm>
            <a:off x="5192103" y="1726225"/>
            <a:ext cx="6096000" cy="1077218"/>
          </a:xfrm>
          <a:prstGeom prst="rect">
            <a:avLst/>
          </a:prstGeom>
        </p:spPr>
        <p:txBody>
          <a:bodyPr>
            <a:spAutoFit/>
          </a:bodyPr>
          <a:lstStyle/>
          <a:p>
            <a:pPr marL="457200" indent="-457200">
              <a:buFont typeface="Wingdings" panose="05000000000000000000" pitchFamily="2" charset="2"/>
              <a:buChar char="§"/>
            </a:pPr>
            <a:r>
              <a:rPr lang="bn-BD" sz="3200" b="1" dirty="0">
                <a:solidFill>
                  <a:schemeClr val="accent1">
                    <a:lumMod val="75000"/>
                  </a:schemeClr>
                </a:solidFill>
                <a:latin typeface="SutonnyOMJ" panose="01010600010101010101" pitchFamily="2" charset="0"/>
                <a:cs typeface="SutonnyOMJ" panose="01010600010101010101" pitchFamily="2" charset="0"/>
              </a:rPr>
              <a:t>স্বাস্থ্য বিভাগ</a:t>
            </a:r>
            <a:r>
              <a:rPr lang="en-US" sz="3200" b="1" dirty="0">
                <a:solidFill>
                  <a:schemeClr val="accent1">
                    <a:lumMod val="75000"/>
                  </a:schemeClr>
                </a:solidFill>
                <a:latin typeface="SutonnyOMJ" panose="01010600010101010101" pitchFamily="2" charset="0"/>
                <a:cs typeface="SutonnyOMJ" panose="01010600010101010101" pitchFamily="2" charset="0"/>
              </a:rPr>
              <a:t>      </a:t>
            </a:r>
            <a:endParaRPr lang="bn-BD" sz="3200" b="1" dirty="0">
              <a:solidFill>
                <a:schemeClr val="accent1">
                  <a:lumMod val="75000"/>
                </a:schemeClr>
              </a:solidFill>
              <a:latin typeface="SutonnyOMJ" panose="01010600010101010101" pitchFamily="2" charset="0"/>
              <a:cs typeface="SutonnyOMJ" panose="01010600010101010101" pitchFamily="2" charset="0"/>
            </a:endParaRPr>
          </a:p>
          <a:p>
            <a:pPr marL="457200" indent="-457200">
              <a:buFont typeface="Wingdings" panose="05000000000000000000" pitchFamily="2" charset="2"/>
              <a:buChar char="§"/>
            </a:pPr>
            <a:r>
              <a:rPr lang="bn-BD" sz="3200" b="1" dirty="0">
                <a:solidFill>
                  <a:schemeClr val="accent1">
                    <a:lumMod val="75000"/>
                  </a:schemeClr>
                </a:solidFill>
                <a:latin typeface="SutonnyOMJ" panose="01010600010101010101" pitchFamily="2" charset="0"/>
                <a:cs typeface="SutonnyOMJ" panose="01010600010101010101" pitchFamily="2" charset="0"/>
              </a:rPr>
              <a:t>হাসপাতাল কতৃপক্ষ</a:t>
            </a:r>
            <a:endParaRPr lang="en-US" sz="2800" b="1" dirty="0">
              <a:solidFill>
                <a:schemeClr val="accent1">
                  <a:lumMod val="75000"/>
                </a:schemeClr>
              </a:solidFill>
              <a:latin typeface="SutonnyOMJ" panose="01010600010101010101" pitchFamily="2" charset="0"/>
              <a:cs typeface="SutonnyOMJ" panose="01010600010101010101" pitchFamily="2" charset="0"/>
            </a:endParaRPr>
          </a:p>
        </p:txBody>
      </p:sp>
      <p:sp>
        <p:nvSpPr>
          <p:cNvPr id="15" name="Content Placeholder 10">
            <a:extLst>
              <a:ext uri="{FF2B5EF4-FFF2-40B4-BE49-F238E27FC236}">
                <a16:creationId xmlns:a16="http://schemas.microsoft.com/office/drawing/2014/main" xmlns="" id="{765D5550-1008-4721-BF45-DDD2B3E391D0}"/>
              </a:ext>
            </a:extLst>
          </p:cNvPr>
          <p:cNvSpPr txBox="1">
            <a:spLocks/>
          </p:cNvSpPr>
          <p:nvPr/>
        </p:nvSpPr>
        <p:spPr>
          <a:xfrm>
            <a:off x="4699842" y="5360989"/>
            <a:ext cx="6813551" cy="10794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9pPr>
          </a:lstStyle>
          <a:p>
            <a:pPr marL="0" indent="0">
              <a:buNone/>
            </a:pPr>
            <a:r>
              <a:rPr lang="bn-BD" sz="2800" b="1" dirty="0">
                <a:solidFill>
                  <a:schemeClr val="tx1"/>
                </a:solidFill>
                <a:latin typeface="Arial" panose="020B0604020202020204" pitchFamily="34" charset="0"/>
                <a:cs typeface="Arial" panose="020B0604020202020204" pitchFamily="34" charset="0"/>
              </a:rPr>
              <a:t>Individual Level</a:t>
            </a:r>
            <a:endParaRPr lang="en-US" sz="2800" b="1"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xmlns="" id="{A1ED5D63-A6EC-4983-B17D-68500B1D242B}"/>
              </a:ext>
            </a:extLst>
          </p:cNvPr>
          <p:cNvSpPr>
            <a:spLocks noGrp="1"/>
          </p:cNvSpPr>
          <p:nvPr>
            <p:ph type="sldNum" sz="quarter" idx="12"/>
          </p:nvPr>
        </p:nvSpPr>
        <p:spPr/>
        <p:txBody>
          <a:bodyPr/>
          <a:lstStyle/>
          <a:p>
            <a:fld id="{6D22F896-40B5-4ADD-8801-0D06FADFA095}" type="slidenum">
              <a:rPr lang="en-US" smtClean="0"/>
              <a:pPr/>
              <a:t>131</a:t>
            </a:fld>
            <a:endParaRPr lang="en-US" dirty="0"/>
          </a:p>
        </p:txBody>
      </p:sp>
    </p:spTree>
    <p:extLst>
      <p:ext uri="{BB962C8B-B14F-4D97-AF65-F5344CB8AC3E}">
        <p14:creationId xmlns:p14="http://schemas.microsoft.com/office/powerpoint/2010/main" xmlns="" val="18054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65836-C24B-4FE7-BAD8-498702C7BE8A}"/>
              </a:ext>
            </a:extLst>
          </p:cNvPr>
          <p:cNvSpPr>
            <a:spLocks noGrp="1"/>
          </p:cNvSpPr>
          <p:nvPr>
            <p:ph type="title" idx="4294967295"/>
          </p:nvPr>
        </p:nvSpPr>
        <p:spPr>
          <a:xfrm>
            <a:off x="1" y="4762920"/>
            <a:ext cx="3500439" cy="391884"/>
          </a:xfrm>
        </p:spPr>
        <p:txBody>
          <a:bodyPr>
            <a:noAutofit/>
          </a:bodyPr>
          <a:lstStyle/>
          <a:p>
            <a:r>
              <a:rPr lang="en-US" sz="2400" b="1" dirty="0">
                <a:solidFill>
                  <a:schemeClr val="tx1"/>
                </a:solidFill>
                <a:latin typeface="Arial" panose="020B0604020202020204" pitchFamily="34" charset="0"/>
              </a:rPr>
              <a:t/>
            </a:r>
            <a:br>
              <a:rPr lang="en-US" sz="2400" b="1" dirty="0">
                <a:solidFill>
                  <a:schemeClr val="tx1"/>
                </a:solidFill>
                <a:latin typeface="Arial" panose="020B0604020202020204" pitchFamily="34" charset="0"/>
              </a:rPr>
            </a:br>
            <a:r>
              <a:rPr lang="bn-BD" sz="2400" b="1" dirty="0">
                <a:solidFill>
                  <a:schemeClr val="tx1"/>
                </a:solidFill>
                <a:latin typeface="Arial" panose="020B0604020202020204" pitchFamily="34" charset="0"/>
              </a:rPr>
              <a:t>Organizational Level</a:t>
            </a:r>
            <a:r>
              <a:rPr lang="en-US" sz="2400" b="1" dirty="0">
                <a:solidFill>
                  <a:schemeClr val="tx1"/>
                </a:solidFill>
                <a:latin typeface="Arial" panose="020B0604020202020204" pitchFamily="34" charset="0"/>
                <a:cs typeface="Arial" panose="020B0604020202020204" pitchFamily="34" charset="0"/>
              </a:rPr>
              <a:t/>
            </a:r>
            <a:br>
              <a:rPr lang="en-US" sz="2400" b="1" dirty="0">
                <a:solidFill>
                  <a:schemeClr val="tx1"/>
                </a:solidFill>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4" name="Google Shape;551;p57" descr="4612396617_325x320.jpg">
            <a:extLst>
              <a:ext uri="{FF2B5EF4-FFF2-40B4-BE49-F238E27FC236}">
                <a16:creationId xmlns:a16="http://schemas.microsoft.com/office/drawing/2014/main" xmlns="" id="{C914ECF2-8884-4A2E-9C6B-9B535E1D55C4}"/>
              </a:ext>
            </a:extLst>
          </p:cNvPr>
          <p:cNvPicPr preferRelativeResize="0"/>
          <p:nvPr/>
        </p:nvPicPr>
        <p:blipFill rotWithShape="1">
          <a:blip r:embed="rId2">
            <a:alphaModFix/>
          </a:blip>
          <a:srcRect/>
          <a:stretch/>
        </p:blipFill>
        <p:spPr>
          <a:xfrm>
            <a:off x="612476" y="2128671"/>
            <a:ext cx="2644208" cy="2600658"/>
          </a:xfrm>
          <a:prstGeom prst="rect">
            <a:avLst/>
          </a:prstGeom>
          <a:noFill/>
          <a:ln>
            <a:noFill/>
          </a:ln>
        </p:spPr>
      </p:pic>
      <p:sp>
        <p:nvSpPr>
          <p:cNvPr id="7" name="Rectangle: Rounded Corners 6">
            <a:extLst>
              <a:ext uri="{FF2B5EF4-FFF2-40B4-BE49-F238E27FC236}">
                <a16:creationId xmlns:a16="http://schemas.microsoft.com/office/drawing/2014/main" xmlns="" id="{2AEA540C-B952-4F35-8365-A222AB6EFB9D}"/>
              </a:ext>
            </a:extLst>
          </p:cNvPr>
          <p:cNvSpPr/>
          <p:nvPr/>
        </p:nvSpPr>
        <p:spPr>
          <a:xfrm>
            <a:off x="4114802" y="1114427"/>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8BCC686E-D55A-42A7-9523-DDFA8AA86F75}"/>
              </a:ext>
            </a:extLst>
          </p:cNvPr>
          <p:cNvSpPr/>
          <p:nvPr/>
        </p:nvSpPr>
        <p:spPr>
          <a:xfrm>
            <a:off x="5355137" y="224122"/>
            <a:ext cx="5748771" cy="1192697"/>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টিম ম্যানেজারের দায়িত্ব</a:t>
            </a:r>
            <a:endParaRPr lang="en-US"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sp>
        <p:nvSpPr>
          <p:cNvPr id="14" name="Rectangle 13">
            <a:extLst>
              <a:ext uri="{FF2B5EF4-FFF2-40B4-BE49-F238E27FC236}">
                <a16:creationId xmlns:a16="http://schemas.microsoft.com/office/drawing/2014/main" xmlns="" id="{487640C7-ED02-4A24-A9F4-68F2D0CD89B3}"/>
              </a:ext>
            </a:extLst>
          </p:cNvPr>
          <p:cNvSpPr/>
          <p:nvPr/>
        </p:nvSpPr>
        <p:spPr>
          <a:xfrm>
            <a:off x="140677" y="5466459"/>
            <a:ext cx="5325627" cy="1077218"/>
          </a:xfrm>
          <a:prstGeom prst="rect">
            <a:avLst/>
          </a:prstGeom>
        </p:spPr>
        <p:txBody>
          <a:bodyPr wrap="square">
            <a:spAutoFit/>
          </a:bodyPr>
          <a:lstStyle/>
          <a:p>
            <a:pPr marL="457200" indent="-457200">
              <a:buFont typeface="Wingdings" panose="05000000000000000000" pitchFamily="2" charset="2"/>
              <a:buChar char="§"/>
            </a:pPr>
            <a:r>
              <a:rPr lang="bn-BD" sz="3200" b="1" dirty="0" smtClean="0">
                <a:solidFill>
                  <a:schemeClr val="accent1">
                    <a:lumMod val="75000"/>
                  </a:schemeClr>
                </a:solidFill>
                <a:latin typeface="SutonnyOMJ" panose="01010600010101010101" pitchFamily="2" charset="0"/>
                <a:cs typeface="SutonnyOMJ" panose="01010600010101010101" pitchFamily="2" charset="0"/>
              </a:rPr>
              <a:t>স্বাস্থ্যবিভাগ</a:t>
            </a:r>
            <a:r>
              <a:rPr lang="en-US" sz="3200" b="1" dirty="0" smtClean="0">
                <a:solidFill>
                  <a:schemeClr val="accent1">
                    <a:lumMod val="75000"/>
                  </a:schemeClr>
                </a:solidFill>
                <a:latin typeface="SutonnyOMJ" panose="01010600010101010101" pitchFamily="2" charset="0"/>
                <a:cs typeface="SutonnyOMJ" panose="01010600010101010101" pitchFamily="2" charset="0"/>
              </a:rPr>
              <a:t>      </a:t>
            </a:r>
            <a:endParaRPr lang="en-US" sz="3200" b="1" dirty="0">
              <a:solidFill>
                <a:schemeClr val="accent1">
                  <a:lumMod val="75000"/>
                </a:schemeClr>
              </a:solidFill>
              <a:latin typeface="SutonnyOMJ" panose="01010600010101010101" pitchFamily="2" charset="0"/>
              <a:cs typeface="SutonnyOMJ" panose="01010600010101010101" pitchFamily="2" charset="0"/>
            </a:endParaRPr>
          </a:p>
          <a:p>
            <a:pPr marL="457200" indent="-457200">
              <a:buFont typeface="Wingdings" panose="05000000000000000000" pitchFamily="2" charset="2"/>
              <a:buChar char="§"/>
            </a:pPr>
            <a:r>
              <a:rPr lang="bn-BD" sz="3200" b="1" dirty="0" smtClean="0">
                <a:solidFill>
                  <a:schemeClr val="accent1">
                    <a:lumMod val="75000"/>
                  </a:schemeClr>
                </a:solidFill>
                <a:latin typeface="SutonnyOMJ" panose="01010600010101010101" pitchFamily="2" charset="0"/>
                <a:cs typeface="SutonnyOMJ" panose="01010600010101010101" pitchFamily="2" charset="0"/>
              </a:rPr>
              <a:t>হাসপাতালকতৃপক্ষ</a:t>
            </a:r>
            <a:endParaRPr lang="en-US" sz="3200" b="1" dirty="0">
              <a:solidFill>
                <a:schemeClr val="accent1">
                  <a:lumMod val="75000"/>
                </a:schemeClr>
              </a:solidFill>
              <a:latin typeface="SutonnyOMJ" panose="01010600010101010101" pitchFamily="2" charset="0"/>
              <a:cs typeface="SutonnyOMJ" panose="01010600010101010101" pitchFamily="2" charset="0"/>
            </a:endParaRPr>
          </a:p>
        </p:txBody>
      </p:sp>
      <p:pic>
        <p:nvPicPr>
          <p:cNvPr id="19" name="Picture 18">
            <a:extLst>
              <a:ext uri="{FF2B5EF4-FFF2-40B4-BE49-F238E27FC236}">
                <a16:creationId xmlns:a16="http://schemas.microsoft.com/office/drawing/2014/main" xmlns="" id="{9B2B6637-82BE-4C1D-B1E5-EC55B3A409FA}"/>
              </a:ext>
            </a:extLst>
          </p:cNvPr>
          <p:cNvPicPr>
            <a:picLocks noChangeAspect="1"/>
          </p:cNvPicPr>
          <p:nvPr/>
        </p:nvPicPr>
        <p:blipFill>
          <a:blip r:embed="rId3"/>
          <a:stretch>
            <a:fillRect/>
          </a:stretch>
        </p:blipFill>
        <p:spPr>
          <a:xfrm>
            <a:off x="669518" y="255331"/>
            <a:ext cx="2847975" cy="1600200"/>
          </a:xfrm>
          <a:prstGeom prst="rect">
            <a:avLst/>
          </a:prstGeom>
        </p:spPr>
      </p:pic>
      <p:pic>
        <p:nvPicPr>
          <p:cNvPr id="21" name="Picture 20">
            <a:extLst>
              <a:ext uri="{FF2B5EF4-FFF2-40B4-BE49-F238E27FC236}">
                <a16:creationId xmlns:a16="http://schemas.microsoft.com/office/drawing/2014/main" xmlns="" id="{0F5D82F9-619D-448A-BD97-486455F83360}"/>
              </a:ext>
            </a:extLst>
          </p:cNvPr>
          <p:cNvPicPr>
            <a:picLocks noChangeAspect="1"/>
          </p:cNvPicPr>
          <p:nvPr/>
        </p:nvPicPr>
        <p:blipFill>
          <a:blip r:embed="rId4"/>
          <a:stretch>
            <a:fillRect/>
          </a:stretch>
        </p:blipFill>
        <p:spPr>
          <a:xfrm>
            <a:off x="4574041" y="1728316"/>
            <a:ext cx="7005484" cy="5129684"/>
          </a:xfrm>
          <a:prstGeom prst="rect">
            <a:avLst/>
          </a:prstGeom>
        </p:spPr>
      </p:pic>
      <p:sp>
        <p:nvSpPr>
          <p:cNvPr id="5" name="Slide Number Placeholder 4">
            <a:extLst>
              <a:ext uri="{FF2B5EF4-FFF2-40B4-BE49-F238E27FC236}">
                <a16:creationId xmlns:a16="http://schemas.microsoft.com/office/drawing/2014/main" xmlns="" id="{A4F3E755-A1DC-4DD8-B5BF-298083C2D1CE}"/>
              </a:ext>
            </a:extLst>
          </p:cNvPr>
          <p:cNvSpPr>
            <a:spLocks noGrp="1"/>
          </p:cNvSpPr>
          <p:nvPr>
            <p:ph type="sldNum" sz="quarter" idx="12"/>
          </p:nvPr>
        </p:nvSpPr>
        <p:spPr/>
        <p:txBody>
          <a:bodyPr/>
          <a:lstStyle/>
          <a:p>
            <a:fld id="{6D22F896-40B5-4ADD-8801-0D06FADFA095}" type="slidenum">
              <a:rPr lang="en-US" smtClean="0"/>
              <a:pPr/>
              <a:t>132</a:t>
            </a:fld>
            <a:endParaRPr lang="en-US" dirty="0"/>
          </a:p>
        </p:txBody>
      </p:sp>
    </p:spTree>
    <p:extLst>
      <p:ext uri="{BB962C8B-B14F-4D97-AF65-F5344CB8AC3E}">
        <p14:creationId xmlns:p14="http://schemas.microsoft.com/office/powerpoint/2010/main" xmlns="" val="29138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31B7A-43E5-421F-BE4C-D2630D35430A}"/>
              </a:ext>
            </a:extLst>
          </p:cNvPr>
          <p:cNvSpPr>
            <a:spLocks noGrp="1"/>
          </p:cNvSpPr>
          <p:nvPr>
            <p:ph type="title" idx="4294967295"/>
          </p:nvPr>
        </p:nvSpPr>
        <p:spPr>
          <a:xfrm>
            <a:off x="2930" y="27029"/>
            <a:ext cx="3457575" cy="243677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bn-BD" b="1" dirty="0">
                <a:solidFill>
                  <a:srgbClr val="FF0000"/>
                </a:solidFill>
                <a:effectLst>
                  <a:outerShdw blurRad="38100" dist="38100" dir="2700000" algn="tl">
                    <a:srgbClr val="000000">
                      <a:alpha val="43137"/>
                    </a:srgbClr>
                  </a:outerShdw>
                </a:effectLst>
                <a:latin typeface="Arial Black" panose="020B0A04020102020204" pitchFamily="34" charset="0"/>
              </a:rPr>
              <a:t/>
            </a:r>
            <a:br>
              <a:rPr lang="bn-BD" b="1" dirty="0">
                <a:solidFill>
                  <a:srgbClr val="FF0000"/>
                </a:solidFill>
                <a:effectLst>
                  <a:outerShdw blurRad="38100" dist="38100" dir="2700000" algn="tl">
                    <a:srgbClr val="000000">
                      <a:alpha val="43137"/>
                    </a:srgbClr>
                  </a:outerShdw>
                </a:effectLst>
                <a:latin typeface="Arial Black" panose="020B0A04020102020204" pitchFamily="34" charset="0"/>
              </a:rPr>
            </a:br>
            <a:r>
              <a:rPr lang="bn-BD" dirty="0">
                <a:solidFill>
                  <a:schemeClr val="bg1"/>
                </a:solidFill>
                <a:latin typeface="Arial Black" panose="020B0A04020102020204" pitchFamily="34" charset="0"/>
              </a:rPr>
              <a:t>WARNING SIGN</a:t>
            </a:r>
            <a:r>
              <a:rPr lang="bn-BD" dirty="0">
                <a:latin typeface="Arial Black" panose="020B0A04020102020204" pitchFamily="34" charset="0"/>
              </a:rPr>
              <a:t/>
            </a:r>
            <a:br>
              <a:rPr lang="bn-BD" dirty="0">
                <a:latin typeface="Arial Black" panose="020B0A04020102020204" pitchFamily="34" charset="0"/>
              </a:rPr>
            </a:br>
            <a:r>
              <a:rPr lang="en-US" sz="2800" b="1" dirty="0">
                <a:solidFill>
                  <a:schemeClr val="bg2"/>
                </a:solidFill>
                <a:latin typeface="Arial Narrow" panose="020B0606020202030204" pitchFamily="34" charset="0"/>
              </a:rPr>
              <a:t>B</a:t>
            </a:r>
            <a:r>
              <a:rPr lang="bn-BD" sz="2800" b="1" dirty="0">
                <a:solidFill>
                  <a:schemeClr val="bg2"/>
                </a:solidFill>
                <a:latin typeface="Arial Narrow" panose="020B0606020202030204" pitchFamily="34" charset="0"/>
              </a:rPr>
              <a:t>eing Extremely </a:t>
            </a:r>
            <a:r>
              <a:rPr lang="bn-BD" sz="2800" b="1" dirty="0">
                <a:solidFill>
                  <a:schemeClr val="bg2"/>
                </a:solidFill>
                <a:latin typeface="Arial Black" panose="020B0A04020102020204" pitchFamily="34" charset="0"/>
              </a:rPr>
              <a:t/>
            </a:r>
            <a:br>
              <a:rPr lang="bn-BD" sz="2800" b="1" dirty="0">
                <a:solidFill>
                  <a:schemeClr val="bg2"/>
                </a:solidFill>
                <a:latin typeface="Arial Black" panose="020B0A04020102020204" pitchFamily="34" charset="0"/>
              </a:rPr>
            </a:br>
            <a:r>
              <a:rPr lang="bn-BD" sz="2800" b="1" dirty="0">
                <a:solidFill>
                  <a:schemeClr val="bg2"/>
                </a:solidFill>
                <a:effectLst>
                  <a:outerShdw blurRad="38100" dist="38100" dir="2700000" algn="tl">
                    <a:srgbClr val="000000">
                      <a:alpha val="43137"/>
                    </a:srgbClr>
                  </a:outerShdw>
                </a:effectLst>
                <a:latin typeface="Arial Black" panose="020B0A04020102020204" pitchFamily="34" charset="0"/>
              </a:rPr>
              <a:t>Stressed Out</a:t>
            </a:r>
            <a:r>
              <a:rPr lang="en-US" sz="2800" dirty="0">
                <a:latin typeface="Arial Black" panose="020B0A04020102020204" pitchFamily="34" charset="0"/>
              </a:rPr>
              <a:t/>
            </a:r>
            <a:br>
              <a:rPr lang="en-US" sz="2800" dirty="0">
                <a:latin typeface="Arial Black" panose="020B0A04020102020204" pitchFamily="34" charset="0"/>
              </a:rPr>
            </a:br>
            <a:endParaRPr lang="en-US" sz="2800" b="1" dirty="0">
              <a:effectLst>
                <a:outerShdw blurRad="38100" dist="38100" dir="2700000" algn="tl">
                  <a:srgbClr val="000000">
                    <a:alpha val="43137"/>
                  </a:srgbClr>
                </a:outerShdw>
              </a:effectLst>
              <a:latin typeface="Arial Black" panose="020B0A04020102020204" pitchFamily="34" charset="0"/>
            </a:endParaRPr>
          </a:p>
        </p:txBody>
      </p:sp>
      <p:pic>
        <p:nvPicPr>
          <p:cNvPr id="5" name="Google Shape;400;p40" descr="images (80).jpg">
            <a:extLst>
              <a:ext uri="{FF2B5EF4-FFF2-40B4-BE49-F238E27FC236}">
                <a16:creationId xmlns:a16="http://schemas.microsoft.com/office/drawing/2014/main" xmlns="" id="{38149018-9E69-4944-9A9E-562469D4C768}"/>
              </a:ext>
            </a:extLst>
          </p:cNvPr>
          <p:cNvPicPr preferRelativeResize="0"/>
          <p:nvPr/>
        </p:nvPicPr>
        <p:blipFill rotWithShape="1">
          <a:blip r:embed="rId3">
            <a:alphaModFix/>
          </a:blip>
          <a:srcRect/>
          <a:stretch/>
        </p:blipFill>
        <p:spPr>
          <a:xfrm>
            <a:off x="4991393" y="5173665"/>
            <a:ext cx="1219200" cy="1219200"/>
          </a:xfrm>
          <a:prstGeom prst="rect">
            <a:avLst/>
          </a:prstGeom>
          <a:noFill/>
          <a:ln>
            <a:noFill/>
          </a:ln>
        </p:spPr>
      </p:pic>
      <p:pic>
        <p:nvPicPr>
          <p:cNvPr id="8" name="Picture 7">
            <a:extLst>
              <a:ext uri="{FF2B5EF4-FFF2-40B4-BE49-F238E27FC236}">
                <a16:creationId xmlns:a16="http://schemas.microsoft.com/office/drawing/2014/main" xmlns="" id="{F7FE1FED-90F1-40C0-A2EE-FABE72531B5D}"/>
              </a:ext>
            </a:extLst>
          </p:cNvPr>
          <p:cNvPicPr>
            <a:picLocks noChangeAspect="1"/>
          </p:cNvPicPr>
          <p:nvPr/>
        </p:nvPicPr>
        <p:blipFill>
          <a:blip r:embed="rId4"/>
          <a:stretch>
            <a:fillRect/>
          </a:stretch>
        </p:blipFill>
        <p:spPr>
          <a:xfrm>
            <a:off x="1112097" y="5315278"/>
            <a:ext cx="1239241" cy="1239241"/>
          </a:xfrm>
          <a:prstGeom prst="rect">
            <a:avLst/>
          </a:prstGeom>
        </p:spPr>
      </p:pic>
      <p:pic>
        <p:nvPicPr>
          <p:cNvPr id="10" name="Picture 9">
            <a:extLst>
              <a:ext uri="{FF2B5EF4-FFF2-40B4-BE49-F238E27FC236}">
                <a16:creationId xmlns:a16="http://schemas.microsoft.com/office/drawing/2014/main" xmlns="" id="{48619A17-6CA0-4130-A1F8-FF1FC5B0E99B}"/>
              </a:ext>
            </a:extLst>
          </p:cNvPr>
          <p:cNvPicPr>
            <a:picLocks noChangeAspect="1"/>
          </p:cNvPicPr>
          <p:nvPr/>
        </p:nvPicPr>
        <p:blipFill>
          <a:blip r:embed="rId5"/>
          <a:stretch>
            <a:fillRect/>
          </a:stretch>
        </p:blipFill>
        <p:spPr>
          <a:xfrm>
            <a:off x="878083" y="3085204"/>
            <a:ext cx="1600200" cy="1364272"/>
          </a:xfrm>
          <a:prstGeom prst="rect">
            <a:avLst/>
          </a:prstGeom>
        </p:spPr>
      </p:pic>
      <p:pic>
        <p:nvPicPr>
          <p:cNvPr id="16" name="Picture 15">
            <a:extLst>
              <a:ext uri="{FF2B5EF4-FFF2-40B4-BE49-F238E27FC236}">
                <a16:creationId xmlns:a16="http://schemas.microsoft.com/office/drawing/2014/main" xmlns="" id="{A0D7E015-6FB5-440E-8CDE-EE5BDCB78E78}"/>
              </a:ext>
            </a:extLst>
          </p:cNvPr>
          <p:cNvPicPr>
            <a:picLocks noChangeAspect="1"/>
          </p:cNvPicPr>
          <p:nvPr/>
        </p:nvPicPr>
        <p:blipFill>
          <a:blip r:embed="rId6"/>
          <a:stretch>
            <a:fillRect/>
          </a:stretch>
        </p:blipFill>
        <p:spPr>
          <a:xfrm>
            <a:off x="10398270" y="4215393"/>
            <a:ext cx="1211673" cy="1532802"/>
          </a:xfrm>
          <a:prstGeom prst="rect">
            <a:avLst/>
          </a:prstGeom>
        </p:spPr>
      </p:pic>
      <p:pic>
        <p:nvPicPr>
          <p:cNvPr id="18" name="Picture 17">
            <a:extLst>
              <a:ext uri="{FF2B5EF4-FFF2-40B4-BE49-F238E27FC236}">
                <a16:creationId xmlns:a16="http://schemas.microsoft.com/office/drawing/2014/main" xmlns="" id="{FA5A1EE9-9D37-4E6C-BBEA-7B2BE934F675}"/>
              </a:ext>
            </a:extLst>
          </p:cNvPr>
          <p:cNvPicPr>
            <a:picLocks noChangeAspect="1"/>
          </p:cNvPicPr>
          <p:nvPr/>
        </p:nvPicPr>
        <p:blipFill>
          <a:blip r:embed="rId7"/>
          <a:stretch>
            <a:fillRect/>
          </a:stretch>
        </p:blipFill>
        <p:spPr>
          <a:xfrm>
            <a:off x="3369371" y="2829118"/>
            <a:ext cx="1281895" cy="1364273"/>
          </a:xfrm>
          <a:prstGeom prst="rect">
            <a:avLst/>
          </a:prstGeom>
        </p:spPr>
      </p:pic>
      <p:pic>
        <p:nvPicPr>
          <p:cNvPr id="20" name="Picture 19">
            <a:extLst>
              <a:ext uri="{FF2B5EF4-FFF2-40B4-BE49-F238E27FC236}">
                <a16:creationId xmlns:a16="http://schemas.microsoft.com/office/drawing/2014/main" xmlns="" id="{3E05347D-FFF7-4252-B340-F6B9E39C929F}"/>
              </a:ext>
            </a:extLst>
          </p:cNvPr>
          <p:cNvPicPr>
            <a:picLocks noChangeAspect="1"/>
          </p:cNvPicPr>
          <p:nvPr/>
        </p:nvPicPr>
        <p:blipFill>
          <a:blip r:embed="rId8"/>
          <a:stretch>
            <a:fillRect/>
          </a:stretch>
        </p:blipFill>
        <p:spPr>
          <a:xfrm>
            <a:off x="10453251" y="790416"/>
            <a:ext cx="1533180" cy="1475469"/>
          </a:xfrm>
          <a:prstGeom prst="rect">
            <a:avLst/>
          </a:prstGeom>
        </p:spPr>
      </p:pic>
      <p:pic>
        <p:nvPicPr>
          <p:cNvPr id="21" name="Google Shape;422;p42" descr="download.png">
            <a:extLst>
              <a:ext uri="{FF2B5EF4-FFF2-40B4-BE49-F238E27FC236}">
                <a16:creationId xmlns:a16="http://schemas.microsoft.com/office/drawing/2014/main" xmlns="" id="{39EC5A60-36C8-4D2C-8105-90D6BAC7687E}"/>
              </a:ext>
            </a:extLst>
          </p:cNvPr>
          <p:cNvPicPr preferRelativeResize="0"/>
          <p:nvPr/>
        </p:nvPicPr>
        <p:blipFill rotWithShape="1">
          <a:blip r:embed="rId9">
            <a:alphaModFix/>
          </a:blip>
          <a:srcRect/>
          <a:stretch/>
        </p:blipFill>
        <p:spPr>
          <a:xfrm>
            <a:off x="7750241" y="70519"/>
            <a:ext cx="1600200" cy="1419075"/>
          </a:xfrm>
          <a:prstGeom prst="rect">
            <a:avLst/>
          </a:prstGeom>
          <a:noFill/>
          <a:ln>
            <a:noFill/>
          </a:ln>
        </p:spPr>
      </p:pic>
      <p:pic>
        <p:nvPicPr>
          <p:cNvPr id="22" name="Google Shape;428;p43" descr="images (2).png">
            <a:extLst>
              <a:ext uri="{FF2B5EF4-FFF2-40B4-BE49-F238E27FC236}">
                <a16:creationId xmlns:a16="http://schemas.microsoft.com/office/drawing/2014/main" xmlns="" id="{D89D7CBD-5811-4EE5-A848-968D8EEC3BF2}"/>
              </a:ext>
            </a:extLst>
          </p:cNvPr>
          <p:cNvPicPr preferRelativeResize="0"/>
          <p:nvPr/>
        </p:nvPicPr>
        <p:blipFill rotWithShape="1">
          <a:blip r:embed="rId10">
            <a:alphaModFix/>
          </a:blip>
          <a:srcRect/>
          <a:stretch/>
        </p:blipFill>
        <p:spPr>
          <a:xfrm>
            <a:off x="7540737" y="3022169"/>
            <a:ext cx="1600200" cy="1887858"/>
          </a:xfrm>
          <a:prstGeom prst="rect">
            <a:avLst/>
          </a:prstGeom>
          <a:noFill/>
          <a:ln>
            <a:noFill/>
          </a:ln>
        </p:spPr>
      </p:pic>
      <p:sp>
        <p:nvSpPr>
          <p:cNvPr id="23" name="Rectangle 22">
            <a:extLst>
              <a:ext uri="{FF2B5EF4-FFF2-40B4-BE49-F238E27FC236}">
                <a16:creationId xmlns:a16="http://schemas.microsoft.com/office/drawing/2014/main" xmlns="" id="{A2B18FB0-20BB-49E9-A702-595838F382BB}"/>
              </a:ext>
            </a:extLst>
          </p:cNvPr>
          <p:cNvSpPr/>
          <p:nvPr/>
        </p:nvSpPr>
        <p:spPr>
          <a:xfrm>
            <a:off x="824957" y="4334071"/>
            <a:ext cx="1513556" cy="400110"/>
          </a:xfrm>
          <a:prstGeom prst="rect">
            <a:avLst/>
          </a:prstGeom>
        </p:spPr>
        <p:txBody>
          <a:bodyPr wrap="none">
            <a:spAutoFit/>
          </a:bodyPr>
          <a:lstStyle/>
          <a:p>
            <a:r>
              <a:rPr lang="en-US" sz="2000" b="1" dirty="0">
                <a:latin typeface="Arial Narrow" panose="020B0606020202030204" pitchFamily="34" charset="0"/>
              </a:rPr>
              <a:t>Mood swings</a:t>
            </a:r>
          </a:p>
        </p:txBody>
      </p:sp>
      <p:sp>
        <p:nvSpPr>
          <p:cNvPr id="24" name="Rectangle 23">
            <a:extLst>
              <a:ext uri="{FF2B5EF4-FFF2-40B4-BE49-F238E27FC236}">
                <a16:creationId xmlns:a16="http://schemas.microsoft.com/office/drawing/2014/main" xmlns="" id="{EE579593-83D0-4F48-B75D-A0E70C1F6090}"/>
              </a:ext>
            </a:extLst>
          </p:cNvPr>
          <p:cNvSpPr/>
          <p:nvPr/>
        </p:nvSpPr>
        <p:spPr>
          <a:xfrm>
            <a:off x="9952391" y="2477171"/>
            <a:ext cx="2156360" cy="707886"/>
          </a:xfrm>
          <a:prstGeom prst="rect">
            <a:avLst/>
          </a:prstGeom>
        </p:spPr>
        <p:txBody>
          <a:bodyPr wrap="none">
            <a:spAutoFit/>
          </a:bodyPr>
          <a:lstStyle/>
          <a:p>
            <a:pPr algn="ctr"/>
            <a:r>
              <a:rPr lang="en-US" sz="2000" b="1" dirty="0">
                <a:latin typeface="Arial Narrow" panose="020B0606020202030204" pitchFamily="34" charset="0"/>
              </a:rPr>
              <a:t>Forgetful and</a:t>
            </a:r>
            <a:endParaRPr lang="bn-BD" sz="2000" b="1" dirty="0">
              <a:latin typeface="Arial Narrow" panose="020B0606020202030204" pitchFamily="34" charset="0"/>
            </a:endParaRPr>
          </a:p>
          <a:p>
            <a:pPr algn="ctr"/>
            <a:r>
              <a:rPr lang="en-US" sz="2000" b="1" dirty="0">
                <a:latin typeface="Arial Narrow" panose="020B0606020202030204" pitchFamily="34" charset="0"/>
              </a:rPr>
              <a:t> poor performance  </a:t>
            </a:r>
          </a:p>
        </p:txBody>
      </p:sp>
      <p:sp>
        <p:nvSpPr>
          <p:cNvPr id="25" name="Rectangle 24">
            <a:extLst>
              <a:ext uri="{FF2B5EF4-FFF2-40B4-BE49-F238E27FC236}">
                <a16:creationId xmlns:a16="http://schemas.microsoft.com/office/drawing/2014/main" xmlns="" id="{958FCCFD-7772-4642-81E1-093C8320BE5F}"/>
              </a:ext>
            </a:extLst>
          </p:cNvPr>
          <p:cNvSpPr/>
          <p:nvPr/>
        </p:nvSpPr>
        <p:spPr>
          <a:xfrm>
            <a:off x="7348729" y="1482396"/>
            <a:ext cx="2403222" cy="707886"/>
          </a:xfrm>
          <a:prstGeom prst="rect">
            <a:avLst/>
          </a:prstGeom>
        </p:spPr>
        <p:txBody>
          <a:bodyPr wrap="none">
            <a:spAutoFit/>
          </a:bodyPr>
          <a:lstStyle/>
          <a:p>
            <a:pPr algn="ctr"/>
            <a:r>
              <a:rPr lang="en-US" sz="2000" b="1" dirty="0">
                <a:latin typeface="Arial Narrow" panose="020B0606020202030204" pitchFamily="34" charset="0"/>
              </a:rPr>
              <a:t>Sadness, tearfulness, </a:t>
            </a:r>
            <a:endParaRPr lang="bn-BD" sz="2000" b="1" dirty="0">
              <a:latin typeface="Arial Narrow" panose="020B0606020202030204" pitchFamily="34" charset="0"/>
            </a:endParaRPr>
          </a:p>
          <a:p>
            <a:pPr algn="ctr"/>
            <a:r>
              <a:rPr lang="en-US" sz="2000" b="1" dirty="0">
                <a:latin typeface="Arial Narrow" panose="020B0606020202030204" pitchFamily="34" charset="0"/>
              </a:rPr>
              <a:t>or hopelessness</a:t>
            </a:r>
          </a:p>
        </p:txBody>
      </p:sp>
      <p:sp>
        <p:nvSpPr>
          <p:cNvPr id="26" name="Rectangle 25">
            <a:extLst>
              <a:ext uri="{FF2B5EF4-FFF2-40B4-BE49-F238E27FC236}">
                <a16:creationId xmlns:a16="http://schemas.microsoft.com/office/drawing/2014/main" xmlns="" id="{3F86A8F6-DF83-44BC-BEE2-C0120F5ACB43}"/>
              </a:ext>
            </a:extLst>
          </p:cNvPr>
          <p:cNvSpPr/>
          <p:nvPr/>
        </p:nvSpPr>
        <p:spPr>
          <a:xfrm>
            <a:off x="7515415" y="5052440"/>
            <a:ext cx="2071400" cy="646331"/>
          </a:xfrm>
          <a:prstGeom prst="rect">
            <a:avLst/>
          </a:prstGeom>
        </p:spPr>
        <p:txBody>
          <a:bodyPr wrap="none">
            <a:spAutoFit/>
          </a:bodyPr>
          <a:lstStyle/>
          <a:p>
            <a:pPr algn="ctr"/>
            <a:r>
              <a:rPr lang="en-US" b="1" dirty="0">
                <a:latin typeface="Arial Narrow" panose="020B0606020202030204" pitchFamily="34" charset="0"/>
              </a:rPr>
              <a:t>Trouble thinking </a:t>
            </a:r>
            <a:endParaRPr lang="bn-BD" b="1" dirty="0">
              <a:latin typeface="Arial Narrow" panose="020B0606020202030204" pitchFamily="34" charset="0"/>
            </a:endParaRPr>
          </a:p>
          <a:p>
            <a:pPr algn="ctr"/>
            <a:r>
              <a:rPr lang="en-US" b="1" dirty="0">
                <a:latin typeface="Arial Narrow" panose="020B0606020202030204" pitchFamily="34" charset="0"/>
              </a:rPr>
              <a:t>or making decisions </a:t>
            </a:r>
          </a:p>
        </p:txBody>
      </p:sp>
      <p:sp>
        <p:nvSpPr>
          <p:cNvPr id="27" name="Rectangle 26">
            <a:extLst>
              <a:ext uri="{FF2B5EF4-FFF2-40B4-BE49-F238E27FC236}">
                <a16:creationId xmlns:a16="http://schemas.microsoft.com/office/drawing/2014/main" xmlns="" id="{FD24BC97-5416-4093-B054-410DD071DECD}"/>
              </a:ext>
            </a:extLst>
          </p:cNvPr>
          <p:cNvSpPr/>
          <p:nvPr/>
        </p:nvSpPr>
        <p:spPr>
          <a:xfrm>
            <a:off x="4443911" y="6312465"/>
            <a:ext cx="2206053" cy="369332"/>
          </a:xfrm>
          <a:prstGeom prst="rect">
            <a:avLst/>
          </a:prstGeom>
        </p:spPr>
        <p:txBody>
          <a:bodyPr wrap="none">
            <a:spAutoFit/>
          </a:bodyPr>
          <a:lstStyle/>
          <a:p>
            <a:r>
              <a:rPr lang="en-US" b="1" dirty="0">
                <a:latin typeface="Arial Narrow" panose="020B0606020202030204" pitchFamily="34" charset="0"/>
              </a:rPr>
              <a:t>Recurring</a:t>
            </a:r>
            <a:r>
              <a:rPr lang="en-US" dirty="0">
                <a:latin typeface="Arial Narrow" panose="020B0606020202030204" pitchFamily="34" charset="0"/>
              </a:rPr>
              <a:t> </a:t>
            </a:r>
            <a:r>
              <a:rPr lang="en-US" b="1" dirty="0">
                <a:latin typeface="Arial Narrow" panose="020B0606020202030204" pitchFamily="34" charset="0"/>
              </a:rPr>
              <a:t>nightmares</a:t>
            </a:r>
            <a:r>
              <a:rPr lang="en-US" dirty="0">
                <a:latin typeface="Arial Narrow" panose="020B0606020202030204" pitchFamily="34" charset="0"/>
              </a:rPr>
              <a:t> </a:t>
            </a:r>
          </a:p>
        </p:txBody>
      </p:sp>
      <p:sp>
        <p:nvSpPr>
          <p:cNvPr id="28" name="Rectangle 27">
            <a:extLst>
              <a:ext uri="{FF2B5EF4-FFF2-40B4-BE49-F238E27FC236}">
                <a16:creationId xmlns:a16="http://schemas.microsoft.com/office/drawing/2014/main" xmlns="" id="{79951E0E-821F-408D-92C0-48BAA3FF3BE8}"/>
              </a:ext>
            </a:extLst>
          </p:cNvPr>
          <p:cNvSpPr/>
          <p:nvPr/>
        </p:nvSpPr>
        <p:spPr>
          <a:xfrm>
            <a:off x="3144013" y="4162023"/>
            <a:ext cx="1955985" cy="646331"/>
          </a:xfrm>
          <a:prstGeom prst="rect">
            <a:avLst/>
          </a:prstGeom>
        </p:spPr>
        <p:txBody>
          <a:bodyPr wrap="none">
            <a:spAutoFit/>
          </a:bodyPr>
          <a:lstStyle/>
          <a:p>
            <a:r>
              <a:rPr lang="en-US" b="1" dirty="0">
                <a:latin typeface="Arial Narrow" panose="020B0606020202030204" pitchFamily="34" charset="0"/>
                <a:cs typeface="Arial" panose="020B0604020202020204" pitchFamily="34" charset="0"/>
              </a:rPr>
              <a:t>Difficulty sleeping </a:t>
            </a:r>
            <a:endParaRPr lang="bn-BD" b="1" dirty="0">
              <a:latin typeface="Arial Narrow" panose="020B0606020202030204" pitchFamily="34" charset="0"/>
            </a:endParaRPr>
          </a:p>
          <a:p>
            <a:r>
              <a:rPr lang="en-US" b="1" dirty="0">
                <a:latin typeface="Arial Narrow" panose="020B0606020202030204" pitchFamily="34" charset="0"/>
                <a:cs typeface="Arial" panose="020B0604020202020204" pitchFamily="34" charset="0"/>
              </a:rPr>
              <a:t>or changes in sleep</a:t>
            </a:r>
          </a:p>
        </p:txBody>
      </p:sp>
      <p:sp>
        <p:nvSpPr>
          <p:cNvPr id="29" name="Rectangle 28">
            <a:extLst>
              <a:ext uri="{FF2B5EF4-FFF2-40B4-BE49-F238E27FC236}">
                <a16:creationId xmlns:a16="http://schemas.microsoft.com/office/drawing/2014/main" xmlns="" id="{659BC9BB-3CDE-4CAB-AC85-F30A2D359BDB}"/>
              </a:ext>
            </a:extLst>
          </p:cNvPr>
          <p:cNvSpPr/>
          <p:nvPr/>
        </p:nvSpPr>
        <p:spPr>
          <a:xfrm>
            <a:off x="481950" y="6392865"/>
            <a:ext cx="2279791" cy="369332"/>
          </a:xfrm>
          <a:prstGeom prst="rect">
            <a:avLst/>
          </a:prstGeom>
        </p:spPr>
        <p:txBody>
          <a:bodyPr wrap="none">
            <a:spAutoFit/>
          </a:bodyPr>
          <a:lstStyle/>
          <a:p>
            <a:r>
              <a:rPr lang="en-US" b="1" dirty="0">
                <a:latin typeface="Arial Narrow" panose="020B0606020202030204" pitchFamily="34" charset="0"/>
              </a:rPr>
              <a:t>Impaired concentration</a:t>
            </a:r>
          </a:p>
        </p:txBody>
      </p:sp>
      <p:sp>
        <p:nvSpPr>
          <p:cNvPr id="32" name="Rectangle 31">
            <a:extLst>
              <a:ext uri="{FF2B5EF4-FFF2-40B4-BE49-F238E27FC236}">
                <a16:creationId xmlns:a16="http://schemas.microsoft.com/office/drawing/2014/main" xmlns="" id="{79AEBC1A-E6E4-4982-9083-718892A828D0}"/>
              </a:ext>
            </a:extLst>
          </p:cNvPr>
          <p:cNvSpPr/>
          <p:nvPr/>
        </p:nvSpPr>
        <p:spPr>
          <a:xfrm>
            <a:off x="10271325" y="5698769"/>
            <a:ext cx="1897033" cy="400110"/>
          </a:xfrm>
          <a:prstGeom prst="rect">
            <a:avLst/>
          </a:prstGeom>
        </p:spPr>
        <p:txBody>
          <a:bodyPr wrap="square">
            <a:spAutoFit/>
          </a:bodyPr>
          <a:lstStyle/>
          <a:p>
            <a:pPr algn="ctr"/>
            <a:r>
              <a:rPr lang="en-US" sz="2000" b="1" dirty="0">
                <a:latin typeface="Arial Narrow" panose="020B0606020202030204" pitchFamily="34" charset="0"/>
              </a:rPr>
              <a:t>Irritability</a:t>
            </a:r>
          </a:p>
        </p:txBody>
      </p:sp>
      <p:pic>
        <p:nvPicPr>
          <p:cNvPr id="33" name="Google Shape;423;p42" descr="images (52).jpg">
            <a:extLst>
              <a:ext uri="{FF2B5EF4-FFF2-40B4-BE49-F238E27FC236}">
                <a16:creationId xmlns:a16="http://schemas.microsoft.com/office/drawing/2014/main" xmlns="" id="{988FF06E-5B6D-4305-BFA5-0B5235AB434B}"/>
              </a:ext>
            </a:extLst>
          </p:cNvPr>
          <p:cNvPicPr preferRelativeResize="0"/>
          <p:nvPr/>
        </p:nvPicPr>
        <p:blipFill rotWithShape="1">
          <a:blip r:embed="rId11">
            <a:alphaModFix/>
          </a:blip>
          <a:srcRect/>
          <a:stretch/>
        </p:blipFill>
        <p:spPr>
          <a:xfrm>
            <a:off x="4236721" y="176204"/>
            <a:ext cx="1218683" cy="1663296"/>
          </a:xfrm>
          <a:prstGeom prst="rect">
            <a:avLst/>
          </a:prstGeom>
          <a:noFill/>
          <a:ln>
            <a:noFill/>
          </a:ln>
        </p:spPr>
      </p:pic>
      <p:sp>
        <p:nvSpPr>
          <p:cNvPr id="34" name="Rectangle 33">
            <a:extLst>
              <a:ext uri="{FF2B5EF4-FFF2-40B4-BE49-F238E27FC236}">
                <a16:creationId xmlns:a16="http://schemas.microsoft.com/office/drawing/2014/main" xmlns="" id="{17CC7727-71D6-46BF-A7C4-9E2EE439B11B}"/>
              </a:ext>
            </a:extLst>
          </p:cNvPr>
          <p:cNvSpPr/>
          <p:nvPr/>
        </p:nvSpPr>
        <p:spPr>
          <a:xfrm>
            <a:off x="4065258" y="2036867"/>
            <a:ext cx="1576072" cy="646331"/>
          </a:xfrm>
          <a:prstGeom prst="rect">
            <a:avLst/>
          </a:prstGeom>
        </p:spPr>
        <p:txBody>
          <a:bodyPr wrap="none">
            <a:spAutoFit/>
          </a:bodyPr>
          <a:lstStyle/>
          <a:p>
            <a:r>
              <a:rPr lang="en-US" b="1" dirty="0">
                <a:latin typeface="Arial Narrow" panose="020B0606020202030204" pitchFamily="34" charset="0"/>
              </a:rPr>
              <a:t>Being inactive, </a:t>
            </a:r>
            <a:endParaRPr lang="bn-BD" b="1" dirty="0">
              <a:latin typeface="Arial Narrow" panose="020B0606020202030204" pitchFamily="34" charset="0"/>
            </a:endParaRPr>
          </a:p>
          <a:p>
            <a:r>
              <a:rPr lang="en-US" b="1" dirty="0">
                <a:latin typeface="Arial Narrow" panose="020B0606020202030204" pitchFamily="34" charset="0"/>
              </a:rPr>
              <a:t> lack of energy</a:t>
            </a:r>
          </a:p>
        </p:txBody>
      </p:sp>
      <p:pic>
        <p:nvPicPr>
          <p:cNvPr id="35" name="Google Shape;465;p46" descr="images (4).png">
            <a:extLst>
              <a:ext uri="{FF2B5EF4-FFF2-40B4-BE49-F238E27FC236}">
                <a16:creationId xmlns:a16="http://schemas.microsoft.com/office/drawing/2014/main" xmlns="" id="{50AF171D-8612-4E93-9BE1-F91E44F8BA30}"/>
              </a:ext>
            </a:extLst>
          </p:cNvPr>
          <p:cNvPicPr preferRelativeResize="0"/>
          <p:nvPr/>
        </p:nvPicPr>
        <p:blipFill rotWithShape="1">
          <a:blip r:embed="rId12">
            <a:alphaModFix/>
          </a:blip>
          <a:srcRect/>
          <a:stretch/>
        </p:blipFill>
        <p:spPr>
          <a:xfrm>
            <a:off x="5789948" y="2532499"/>
            <a:ext cx="1172273" cy="1305116"/>
          </a:xfrm>
          <a:prstGeom prst="rect">
            <a:avLst/>
          </a:prstGeom>
          <a:noFill/>
          <a:ln>
            <a:noFill/>
          </a:ln>
        </p:spPr>
      </p:pic>
      <p:sp>
        <p:nvSpPr>
          <p:cNvPr id="30" name="Rectangle 29">
            <a:extLst>
              <a:ext uri="{FF2B5EF4-FFF2-40B4-BE49-F238E27FC236}">
                <a16:creationId xmlns:a16="http://schemas.microsoft.com/office/drawing/2014/main" xmlns="" id="{637B9FD4-F12F-41F9-B1FD-318984F64B68}"/>
              </a:ext>
            </a:extLst>
          </p:cNvPr>
          <p:cNvSpPr/>
          <p:nvPr/>
        </p:nvSpPr>
        <p:spPr>
          <a:xfrm>
            <a:off x="5325357" y="3900317"/>
            <a:ext cx="1897033" cy="400110"/>
          </a:xfrm>
          <a:prstGeom prst="rect">
            <a:avLst/>
          </a:prstGeom>
        </p:spPr>
        <p:txBody>
          <a:bodyPr wrap="square">
            <a:spAutoFit/>
          </a:bodyPr>
          <a:lstStyle/>
          <a:p>
            <a:pPr algn="ctr"/>
            <a:r>
              <a:rPr lang="en-US" sz="2000" b="1" dirty="0">
                <a:latin typeface="Arial Narrow" panose="020B0606020202030204" pitchFamily="34" charset="0"/>
              </a:rPr>
              <a:t>Over eating</a:t>
            </a:r>
          </a:p>
        </p:txBody>
      </p:sp>
      <p:sp>
        <p:nvSpPr>
          <p:cNvPr id="3" name="Footer Placeholder 2">
            <a:extLst>
              <a:ext uri="{FF2B5EF4-FFF2-40B4-BE49-F238E27FC236}">
                <a16:creationId xmlns:a16="http://schemas.microsoft.com/office/drawing/2014/main" xmlns="" id="{1BC3CF9E-A870-493E-B89B-13C1170C7CFF}"/>
              </a:ext>
            </a:extLst>
          </p:cNvPr>
          <p:cNvSpPr>
            <a:spLocks noGrp="1"/>
          </p:cNvSpPr>
          <p:nvPr>
            <p:ph type="ftr" sz="quarter" idx="11"/>
          </p:nvPr>
        </p:nvSpPr>
        <p:spPr/>
        <p:txBody>
          <a:bodyPr/>
          <a:lstStyle/>
          <a:p>
            <a:r>
              <a:rPr lang="en-US"/>
              <a:t>dr.mekhala.sarkar@gmail.com</a:t>
            </a:r>
            <a:endParaRPr lang="en-US" dirty="0"/>
          </a:p>
        </p:txBody>
      </p:sp>
      <p:sp>
        <p:nvSpPr>
          <p:cNvPr id="4" name="Slide Number Placeholder 3">
            <a:extLst>
              <a:ext uri="{FF2B5EF4-FFF2-40B4-BE49-F238E27FC236}">
                <a16:creationId xmlns:a16="http://schemas.microsoft.com/office/drawing/2014/main" xmlns="" id="{D05E3E9D-3DBB-4479-841B-72D65635F138}"/>
              </a:ext>
            </a:extLst>
          </p:cNvPr>
          <p:cNvSpPr>
            <a:spLocks noGrp="1"/>
          </p:cNvSpPr>
          <p:nvPr>
            <p:ph type="sldNum" sz="quarter" idx="12"/>
          </p:nvPr>
        </p:nvSpPr>
        <p:spPr/>
        <p:txBody>
          <a:bodyPr/>
          <a:lstStyle/>
          <a:p>
            <a:fld id="{6D22F896-40B5-4ADD-8801-0D06FADFA095}" type="slidenum">
              <a:rPr lang="en-US" smtClean="0"/>
              <a:pPr/>
              <a:t>133</a:t>
            </a:fld>
            <a:endParaRPr lang="en-US" dirty="0"/>
          </a:p>
        </p:txBody>
      </p:sp>
    </p:spTree>
    <p:extLst>
      <p:ext uri="{BB962C8B-B14F-4D97-AF65-F5344CB8AC3E}">
        <p14:creationId xmlns:p14="http://schemas.microsoft.com/office/powerpoint/2010/main" xmlns="" val="141987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idx="4294967295"/>
          </p:nvPr>
        </p:nvSpPr>
        <p:spPr>
          <a:xfrm>
            <a:off x="0" y="0"/>
            <a:ext cx="9144000" cy="1524000"/>
          </a:xfrm>
          <a:prstGeom prst="rect">
            <a:avLst/>
          </a:prstGeom>
          <a:solidFill>
            <a:srgbClr val="DBDBDB"/>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Calibri"/>
              <a:buNone/>
            </a:pPr>
            <a:r>
              <a:rPr lang="en-US" b="1">
                <a:solidFill>
                  <a:srgbClr val="1E4E79"/>
                </a:solidFill>
              </a:rPr>
              <a:t>Unwanted Stress Reaction </a:t>
            </a:r>
            <a:r>
              <a:rPr lang="en-US" b="1">
                <a:solidFill>
                  <a:srgbClr val="FF0000"/>
                </a:solidFill>
              </a:rPr>
              <a:t/>
            </a:r>
            <a:br>
              <a:rPr lang="en-US" b="1">
                <a:solidFill>
                  <a:srgbClr val="FF0000"/>
                </a:solidFill>
              </a:rPr>
            </a:br>
            <a:r>
              <a:rPr lang="en-US" b="1">
                <a:solidFill>
                  <a:srgbClr val="FF0000"/>
                </a:solidFill>
              </a:rPr>
              <a:t>(Warning Signs)</a:t>
            </a:r>
            <a:endParaRPr/>
          </a:p>
        </p:txBody>
      </p:sp>
      <p:pic>
        <p:nvPicPr>
          <p:cNvPr id="487" name="Google Shape;487;p48" descr="download (3).jpg"/>
          <p:cNvPicPr preferRelativeResize="0">
            <a:picLocks noGrp="1"/>
          </p:cNvPicPr>
          <p:nvPr>
            <p:ph type="body" idx="4294967295"/>
          </p:nvPr>
        </p:nvPicPr>
        <p:blipFill rotWithShape="1">
          <a:blip r:embed="rId3">
            <a:alphaModFix/>
          </a:blip>
          <a:srcRect/>
          <a:stretch/>
        </p:blipFill>
        <p:spPr>
          <a:xfrm>
            <a:off x="8455631" y="2301411"/>
            <a:ext cx="3359650" cy="4111475"/>
          </a:xfrm>
          <a:prstGeom prst="rect">
            <a:avLst/>
          </a:prstGeom>
          <a:noFill/>
          <a:ln>
            <a:noFill/>
          </a:ln>
        </p:spPr>
      </p:pic>
      <p:pic>
        <p:nvPicPr>
          <p:cNvPr id="488" name="Google Shape;488;p48" descr="C:\Users\Public\Pictures\PICTURE\anxiety disorder\anxiety-history-harder-quit-smoking.jpg"/>
          <p:cNvPicPr preferRelativeResize="0"/>
          <p:nvPr/>
        </p:nvPicPr>
        <p:blipFill rotWithShape="1">
          <a:blip r:embed="rId4">
            <a:alphaModFix/>
          </a:blip>
          <a:srcRect/>
          <a:stretch/>
        </p:blipFill>
        <p:spPr>
          <a:xfrm>
            <a:off x="565078" y="2250040"/>
            <a:ext cx="3472665" cy="4386409"/>
          </a:xfrm>
          <a:prstGeom prst="rect">
            <a:avLst/>
          </a:prstGeom>
          <a:noFill/>
          <a:ln>
            <a:noFill/>
          </a:ln>
        </p:spPr>
      </p:pic>
      <p:sp>
        <p:nvSpPr>
          <p:cNvPr id="489" name="Google Shape;489;p48"/>
          <p:cNvSpPr/>
          <p:nvPr/>
        </p:nvSpPr>
        <p:spPr>
          <a:xfrm>
            <a:off x="4222678" y="1602769"/>
            <a:ext cx="4078841" cy="15308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Drug addiction,</a:t>
            </a:r>
            <a:endParaRPr/>
          </a:p>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Use of medication </a:t>
            </a:r>
            <a:br>
              <a:rPr lang="en-US" sz="3200" b="1" dirty="0">
                <a:solidFill>
                  <a:schemeClr val="dk1"/>
                </a:solidFill>
                <a:latin typeface="Calibri"/>
                <a:ea typeface="Calibri"/>
                <a:cs typeface="Calibri"/>
                <a:sym typeface="Calibri"/>
              </a:rPr>
            </a:br>
            <a:r>
              <a:rPr lang="en-US" sz="3200" b="1" dirty="0">
                <a:solidFill>
                  <a:schemeClr val="dk1"/>
                </a:solidFill>
                <a:latin typeface="Calibri"/>
                <a:ea typeface="Calibri"/>
                <a:cs typeface="Calibri"/>
                <a:sym typeface="Calibri"/>
              </a:rPr>
              <a:t>Excessive smoking</a:t>
            </a:r>
            <a:endParaRPr/>
          </a:p>
        </p:txBody>
      </p:sp>
      <p:pic>
        <p:nvPicPr>
          <p:cNvPr id="490" name="Google Shape;490;p48" descr="G:\ \Web Pic\PICTURE\phrama(1).jpg"/>
          <p:cNvPicPr preferRelativeResize="0"/>
          <p:nvPr/>
        </p:nvPicPr>
        <p:blipFill rotWithShape="1">
          <a:blip r:embed="rId5">
            <a:alphaModFix/>
          </a:blip>
          <a:srcRect/>
          <a:stretch/>
        </p:blipFill>
        <p:spPr>
          <a:xfrm>
            <a:off x="4304872" y="3184989"/>
            <a:ext cx="3801438" cy="3292011"/>
          </a:xfrm>
          <a:prstGeom prst="rect">
            <a:avLst/>
          </a:prstGeom>
          <a:noFill/>
          <a:ln>
            <a:noFill/>
          </a:ln>
        </p:spPr>
      </p:pic>
      <p:sp>
        <p:nvSpPr>
          <p:cNvPr id="2" name="Footer Placeholder 1">
            <a:extLst>
              <a:ext uri="{FF2B5EF4-FFF2-40B4-BE49-F238E27FC236}">
                <a16:creationId xmlns:a16="http://schemas.microsoft.com/office/drawing/2014/main" xmlns="" id="{075F9DDC-715B-4184-9AC3-E7D5F35F4AEB}"/>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A6282CAC-2DE3-4D2A-A157-423BFDB20045}"/>
              </a:ext>
            </a:extLst>
          </p:cNvPr>
          <p:cNvSpPr>
            <a:spLocks noGrp="1"/>
          </p:cNvSpPr>
          <p:nvPr>
            <p:ph type="sldNum" sz="quarter" idx="12"/>
          </p:nvPr>
        </p:nvSpPr>
        <p:spPr/>
        <p:txBody>
          <a:bodyPr/>
          <a:lstStyle/>
          <a:p>
            <a:fld id="{6D22F896-40B5-4ADD-8801-0D06FADFA095}" type="slidenum">
              <a:rPr lang="en-US" smtClean="0"/>
              <a:pPr/>
              <a:t>134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5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5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9"/>
                                        </p:tgtEl>
                                        <p:attrNameLst>
                                          <p:attrName>style.visibility</p:attrName>
                                        </p:attrNameLst>
                                      </p:cBhvr>
                                      <p:to>
                                        <p:strVal val="visible"/>
                                      </p:to>
                                    </p:set>
                                    <p:animEffect transition="in" filter="fade">
                                      <p:cBhvr>
                                        <p:cTn id="22"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A4F425-CA6E-4E24-A353-5D2A9C08DEFF}"/>
              </a:ext>
            </a:extLst>
          </p:cNvPr>
          <p:cNvPicPr>
            <a:picLocks noChangeAspect="1"/>
          </p:cNvPicPr>
          <p:nvPr/>
        </p:nvPicPr>
        <p:blipFill>
          <a:blip r:embed="rId2"/>
          <a:stretch>
            <a:fillRect/>
          </a:stretch>
        </p:blipFill>
        <p:spPr>
          <a:xfrm>
            <a:off x="1" y="2"/>
            <a:ext cx="5225143" cy="6857999"/>
          </a:xfrm>
          <a:prstGeom prst="rect">
            <a:avLst/>
          </a:prstGeom>
          <a:solidFill>
            <a:schemeClr val="accent2">
              <a:lumMod val="20000"/>
              <a:lumOff val="80000"/>
            </a:schemeClr>
          </a:solidFill>
        </p:spPr>
      </p:pic>
      <p:pic>
        <p:nvPicPr>
          <p:cNvPr id="6" name="Picture 5">
            <a:extLst>
              <a:ext uri="{FF2B5EF4-FFF2-40B4-BE49-F238E27FC236}">
                <a16:creationId xmlns:a16="http://schemas.microsoft.com/office/drawing/2014/main" xmlns="" id="{84BFAA71-BD24-445D-B1EF-BA9E71BD86A8}"/>
              </a:ext>
            </a:extLst>
          </p:cNvPr>
          <p:cNvPicPr>
            <a:picLocks noChangeAspect="1"/>
          </p:cNvPicPr>
          <p:nvPr/>
        </p:nvPicPr>
        <p:blipFill>
          <a:blip r:embed="rId3"/>
          <a:stretch>
            <a:fillRect/>
          </a:stretch>
        </p:blipFill>
        <p:spPr>
          <a:xfrm>
            <a:off x="8996460" y="167531"/>
            <a:ext cx="3002707" cy="2650314"/>
          </a:xfrm>
          <a:prstGeom prst="rect">
            <a:avLst/>
          </a:prstGeom>
        </p:spPr>
      </p:pic>
      <p:pic>
        <p:nvPicPr>
          <p:cNvPr id="8" name="Picture 7">
            <a:extLst>
              <a:ext uri="{FF2B5EF4-FFF2-40B4-BE49-F238E27FC236}">
                <a16:creationId xmlns:a16="http://schemas.microsoft.com/office/drawing/2014/main" xmlns="" id="{35081DE9-E2CB-45CD-ACF4-9D15FC025456}"/>
              </a:ext>
            </a:extLst>
          </p:cNvPr>
          <p:cNvPicPr>
            <a:picLocks noChangeAspect="1"/>
          </p:cNvPicPr>
          <p:nvPr/>
        </p:nvPicPr>
        <p:blipFill rotWithShape="1">
          <a:blip r:embed="rId4"/>
          <a:srcRect b="6038"/>
          <a:stretch/>
        </p:blipFill>
        <p:spPr>
          <a:xfrm>
            <a:off x="5671654" y="408077"/>
            <a:ext cx="3002707" cy="2481103"/>
          </a:xfrm>
          <a:prstGeom prst="rect">
            <a:avLst/>
          </a:prstGeom>
        </p:spPr>
      </p:pic>
      <p:pic>
        <p:nvPicPr>
          <p:cNvPr id="3" name="Picture 2">
            <a:extLst>
              <a:ext uri="{FF2B5EF4-FFF2-40B4-BE49-F238E27FC236}">
                <a16:creationId xmlns:a16="http://schemas.microsoft.com/office/drawing/2014/main" xmlns="" id="{74DE9257-94D4-454C-AD4D-380C4E8FDD2C}"/>
              </a:ext>
            </a:extLst>
          </p:cNvPr>
          <p:cNvPicPr>
            <a:picLocks noChangeAspect="1"/>
          </p:cNvPicPr>
          <p:nvPr/>
        </p:nvPicPr>
        <p:blipFill>
          <a:blip r:embed="rId5"/>
          <a:stretch>
            <a:fillRect/>
          </a:stretch>
        </p:blipFill>
        <p:spPr>
          <a:xfrm>
            <a:off x="9702963" y="3648084"/>
            <a:ext cx="2209800" cy="2650314"/>
          </a:xfrm>
          <a:prstGeom prst="rect">
            <a:avLst/>
          </a:prstGeom>
        </p:spPr>
      </p:pic>
      <p:pic>
        <p:nvPicPr>
          <p:cNvPr id="10" name="Picture 9">
            <a:extLst>
              <a:ext uri="{FF2B5EF4-FFF2-40B4-BE49-F238E27FC236}">
                <a16:creationId xmlns:a16="http://schemas.microsoft.com/office/drawing/2014/main" xmlns="" id="{F643B0FB-A1C8-4E0A-87DF-2F4BCD9BE0EA}"/>
              </a:ext>
            </a:extLst>
          </p:cNvPr>
          <p:cNvPicPr>
            <a:picLocks noChangeAspect="1"/>
          </p:cNvPicPr>
          <p:nvPr/>
        </p:nvPicPr>
        <p:blipFill>
          <a:blip r:embed="rId6"/>
          <a:stretch>
            <a:fillRect/>
          </a:stretch>
        </p:blipFill>
        <p:spPr>
          <a:xfrm>
            <a:off x="5605272" y="3429002"/>
            <a:ext cx="3391187" cy="3428999"/>
          </a:xfrm>
          <a:prstGeom prst="rect">
            <a:avLst/>
          </a:prstGeom>
        </p:spPr>
      </p:pic>
      <p:sp>
        <p:nvSpPr>
          <p:cNvPr id="2" name="Footer Placeholder 1">
            <a:extLst>
              <a:ext uri="{FF2B5EF4-FFF2-40B4-BE49-F238E27FC236}">
                <a16:creationId xmlns:a16="http://schemas.microsoft.com/office/drawing/2014/main" xmlns="" id="{7F7BEE11-7F27-46CC-B2B3-172F0706B711}"/>
              </a:ext>
            </a:extLst>
          </p:cNvPr>
          <p:cNvSpPr>
            <a:spLocks noGrp="1"/>
          </p:cNvSpPr>
          <p:nvPr>
            <p:ph type="ftr" sz="quarter" idx="11"/>
          </p:nvPr>
        </p:nvSpPr>
        <p:spPr/>
        <p:txBody>
          <a:bodyPr/>
          <a:lstStyle/>
          <a:p>
            <a:r>
              <a:rPr lang="en-US"/>
              <a:t>dr.mekhala.sarkar@gmail.com</a:t>
            </a:r>
            <a:endParaRPr lang="en-US" dirty="0"/>
          </a:p>
        </p:txBody>
      </p:sp>
      <p:sp>
        <p:nvSpPr>
          <p:cNvPr id="4" name="Slide Number Placeholder 3">
            <a:extLst>
              <a:ext uri="{FF2B5EF4-FFF2-40B4-BE49-F238E27FC236}">
                <a16:creationId xmlns:a16="http://schemas.microsoft.com/office/drawing/2014/main" xmlns="" id="{CEFA4862-0364-490A-8355-601FFDB4BBF9}"/>
              </a:ext>
            </a:extLst>
          </p:cNvPr>
          <p:cNvSpPr>
            <a:spLocks noGrp="1"/>
          </p:cNvSpPr>
          <p:nvPr>
            <p:ph type="sldNum" sz="quarter" idx="12"/>
          </p:nvPr>
        </p:nvSpPr>
        <p:spPr/>
        <p:txBody>
          <a:bodyPr/>
          <a:lstStyle/>
          <a:p>
            <a:fld id="{6D22F896-40B5-4ADD-8801-0D06FADFA095}" type="slidenum">
              <a:rPr lang="en-US" smtClean="0"/>
              <a:pPr/>
              <a:t>135</a:t>
            </a:fld>
            <a:endParaRPr lang="en-US" dirty="0"/>
          </a:p>
        </p:txBody>
      </p:sp>
    </p:spTree>
    <p:extLst>
      <p:ext uri="{BB962C8B-B14F-4D97-AF65-F5344CB8AC3E}">
        <p14:creationId xmlns:p14="http://schemas.microsoft.com/office/powerpoint/2010/main" xmlns="" val="37125470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75" descr="d815051a580ff41665ec265cca7a06c1tZcGh7.jpeg"/>
          <p:cNvPicPr preferRelativeResize="0"/>
          <p:nvPr/>
        </p:nvPicPr>
        <p:blipFill rotWithShape="1">
          <a:blip r:embed="rId3">
            <a:alphaModFix/>
          </a:blip>
          <a:srcRect/>
          <a:stretch/>
        </p:blipFill>
        <p:spPr>
          <a:xfrm>
            <a:off x="889820" y="1799305"/>
            <a:ext cx="5206181" cy="4070555"/>
          </a:xfrm>
          <a:prstGeom prst="rect">
            <a:avLst/>
          </a:prstGeom>
          <a:noFill/>
          <a:ln>
            <a:noFill/>
          </a:ln>
        </p:spPr>
      </p:pic>
      <p:sp>
        <p:nvSpPr>
          <p:cNvPr id="770" name="Google Shape;770;p75"/>
          <p:cNvSpPr/>
          <p:nvPr/>
        </p:nvSpPr>
        <p:spPr>
          <a:xfrm>
            <a:off x="1524002" y="3"/>
            <a:ext cx="9143999" cy="1200329"/>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alibri"/>
              <a:buNone/>
            </a:pPr>
            <a:r>
              <a:rPr lang="en-US" sz="5400" b="1" cap="none">
                <a:solidFill>
                  <a:schemeClr val="lt1"/>
                </a:solidFill>
                <a:latin typeface="Calibri"/>
                <a:ea typeface="Calibri"/>
                <a:cs typeface="Calibri"/>
                <a:sym typeface="Calibri"/>
              </a:rPr>
              <a:t>REGULAR EXERCISE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b="1" cap="none">
              <a:solidFill>
                <a:schemeClr val="lt1"/>
              </a:solidFill>
              <a:latin typeface="Calibri"/>
              <a:ea typeface="Calibri"/>
              <a:cs typeface="Calibri"/>
              <a:sym typeface="Calibri"/>
            </a:endParaRPr>
          </a:p>
        </p:txBody>
      </p:sp>
      <p:sp>
        <p:nvSpPr>
          <p:cNvPr id="771" name="Google Shape;771;p75"/>
          <p:cNvSpPr/>
          <p:nvPr/>
        </p:nvSpPr>
        <p:spPr>
          <a:xfrm>
            <a:off x="1524000" y="6211672"/>
            <a:ext cx="9144000" cy="646331"/>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Arial Black"/>
              <a:buNone/>
            </a:pPr>
            <a:r>
              <a:rPr lang="en-US" sz="3600" b="1">
                <a:solidFill>
                  <a:schemeClr val="lt1"/>
                </a:solidFill>
                <a:latin typeface="Arial Black"/>
                <a:ea typeface="Arial Black"/>
                <a:cs typeface="Arial Black"/>
                <a:sym typeface="Arial Black"/>
              </a:rPr>
              <a:t>Relaxation</a:t>
            </a:r>
            <a:endParaRPr sz="3600" b="1" cap="none">
              <a:solidFill>
                <a:schemeClr val="accent1"/>
              </a:solidFill>
              <a:latin typeface="Arial Black"/>
              <a:ea typeface="Arial Black"/>
              <a:cs typeface="Arial Black"/>
              <a:sym typeface="Arial Black"/>
            </a:endParaRPr>
          </a:p>
        </p:txBody>
      </p:sp>
      <p:pic>
        <p:nvPicPr>
          <p:cNvPr id="772" name="Google Shape;772;p75" descr="download_ex.jpg"/>
          <p:cNvPicPr preferRelativeResize="0"/>
          <p:nvPr/>
        </p:nvPicPr>
        <p:blipFill rotWithShape="1">
          <a:blip r:embed="rId4">
            <a:alphaModFix/>
          </a:blip>
          <a:srcRect/>
          <a:stretch/>
        </p:blipFill>
        <p:spPr>
          <a:xfrm>
            <a:off x="9372602" y="152400"/>
            <a:ext cx="1114425" cy="990600"/>
          </a:xfrm>
          <a:prstGeom prst="rect">
            <a:avLst/>
          </a:prstGeom>
          <a:noFill/>
          <a:ln w="9525" cap="flat" cmpd="sng">
            <a:solidFill>
              <a:srgbClr val="757070"/>
            </a:solidFill>
            <a:prstDash val="solid"/>
            <a:miter lim="800000"/>
            <a:headEnd type="none" w="sm" len="sm"/>
            <a:tailEnd type="none" w="sm" len="sm"/>
          </a:ln>
        </p:spPr>
      </p:pic>
      <p:pic>
        <p:nvPicPr>
          <p:cNvPr id="773" name="Google Shape;773;p75" descr="download (29).jpg"/>
          <p:cNvPicPr preferRelativeResize="0"/>
          <p:nvPr/>
        </p:nvPicPr>
        <p:blipFill rotWithShape="1">
          <a:blip r:embed="rId5">
            <a:alphaModFix/>
          </a:blip>
          <a:srcRect/>
          <a:stretch/>
        </p:blipFill>
        <p:spPr>
          <a:xfrm>
            <a:off x="1676400" y="152400"/>
            <a:ext cx="1143000" cy="990600"/>
          </a:xfrm>
          <a:prstGeom prst="rect">
            <a:avLst/>
          </a:prstGeom>
          <a:noFill/>
          <a:ln>
            <a:noFill/>
          </a:ln>
        </p:spPr>
      </p:pic>
      <p:pic>
        <p:nvPicPr>
          <p:cNvPr id="7" name="Google Shape;782;p76" descr="download_ex.jpg">
            <a:extLst>
              <a:ext uri="{FF2B5EF4-FFF2-40B4-BE49-F238E27FC236}">
                <a16:creationId xmlns:a16="http://schemas.microsoft.com/office/drawing/2014/main" xmlns="" id="{B11F388D-3591-42C0-AA2C-5FF509B6C6B5}"/>
              </a:ext>
            </a:extLst>
          </p:cNvPr>
          <p:cNvPicPr preferRelativeResize="0"/>
          <p:nvPr/>
        </p:nvPicPr>
        <p:blipFill rotWithShape="1">
          <a:blip r:embed="rId4">
            <a:alphaModFix/>
          </a:blip>
          <a:srcRect/>
          <a:stretch/>
        </p:blipFill>
        <p:spPr>
          <a:xfrm>
            <a:off x="7610168" y="1932039"/>
            <a:ext cx="3692013" cy="3377380"/>
          </a:xfrm>
          <a:prstGeom prst="rect">
            <a:avLst/>
          </a:prstGeom>
          <a:noFill/>
          <a:ln>
            <a:noFill/>
          </a:ln>
        </p:spPr>
      </p:pic>
      <p:sp>
        <p:nvSpPr>
          <p:cNvPr id="3" name="Slide Number Placeholder 2">
            <a:extLst>
              <a:ext uri="{FF2B5EF4-FFF2-40B4-BE49-F238E27FC236}">
                <a16:creationId xmlns:a16="http://schemas.microsoft.com/office/drawing/2014/main" xmlns="" id="{929576C0-E390-4540-891B-8E6C0B185B74}"/>
              </a:ext>
            </a:extLst>
          </p:cNvPr>
          <p:cNvSpPr>
            <a:spLocks noGrp="1"/>
          </p:cNvSpPr>
          <p:nvPr>
            <p:ph type="sldNum" sz="quarter" idx="12"/>
          </p:nvPr>
        </p:nvSpPr>
        <p:spPr/>
        <p:txBody>
          <a:bodyPr/>
          <a:lstStyle/>
          <a:p>
            <a:fld id="{6D22F896-40B5-4ADD-8801-0D06FADFA095}" type="slidenum">
              <a:rPr lang="en-US" smtClean="0"/>
              <a:pPr/>
              <a:t>136</a:t>
            </a:fld>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1600F72-94CF-45AE-A95D-DA748341CAB3}"/>
              </a:ext>
            </a:extLst>
          </p:cNvPr>
          <p:cNvSpPr/>
          <p:nvPr/>
        </p:nvSpPr>
        <p:spPr>
          <a:xfrm>
            <a:off x="2109019" y="2168013"/>
            <a:ext cx="9144000" cy="3610446"/>
          </a:xfrm>
          <a:prstGeom prst="roundRect">
            <a:avLst/>
          </a:prstGeom>
          <a:solidFill>
            <a:schemeClr val="bg1"/>
          </a:solidFill>
          <a:ln w="5715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FC41F1FE-F96C-406C-A353-EAC9AB84890F}"/>
              </a:ext>
            </a:extLst>
          </p:cNvPr>
          <p:cNvSpPr/>
          <p:nvPr/>
        </p:nvSpPr>
        <p:spPr>
          <a:xfrm>
            <a:off x="4129549" y="1079541"/>
            <a:ext cx="5708486" cy="923330"/>
          </a:xfrm>
          <a:prstGeom prst="rect">
            <a:avLst/>
          </a:prstGeom>
          <a:noFill/>
        </p:spPr>
        <p:txBody>
          <a:bodyPr wrap="none" lIns="91440" tIns="45720" rIns="91440" bIns="45720">
            <a:spAutoFit/>
          </a:bodyPr>
          <a:lstStyle/>
          <a:p>
            <a:pPr algn="ctr"/>
            <a:r>
              <a:rPr lang="bn-BD" sz="5400" dirty="0">
                <a:ln w="0"/>
                <a:solidFill>
                  <a:schemeClr val="accent2">
                    <a:lumMod val="75000"/>
                  </a:schemeClr>
                </a:solidFill>
                <a:effectLst>
                  <a:reflection blurRad="6350" stA="53000" endA="300" endPos="35500" dir="5400000" sy="-90000" algn="bl" rotWithShape="0"/>
                </a:effectLst>
                <a:latin typeface="Arial Black" panose="020B0A04020102020204" pitchFamily="34" charset="0"/>
              </a:rPr>
              <a:t>Ensure Breaks</a:t>
            </a:r>
            <a:endParaRPr lang="en-US" sz="5400" b="0" cap="none" spc="0" dirty="0">
              <a:ln w="0"/>
              <a:solidFill>
                <a:schemeClr val="accent2">
                  <a:lumMod val="75000"/>
                </a:schemeClr>
              </a:solidFill>
              <a:effectLst>
                <a:reflection blurRad="6350" stA="53000" endA="300" endPos="35500" dir="5400000" sy="-90000" algn="bl" rotWithShape="0"/>
              </a:effectLst>
              <a:latin typeface="Arial Black" panose="020B0A04020102020204" pitchFamily="34" charset="0"/>
            </a:endParaRPr>
          </a:p>
        </p:txBody>
      </p:sp>
      <p:sp>
        <p:nvSpPr>
          <p:cNvPr id="5" name="Rectangle 4">
            <a:extLst>
              <a:ext uri="{FF2B5EF4-FFF2-40B4-BE49-F238E27FC236}">
                <a16:creationId xmlns:a16="http://schemas.microsoft.com/office/drawing/2014/main" xmlns="" id="{96D0CD9A-57CB-440E-B6AF-A19894918530}"/>
              </a:ext>
            </a:extLst>
          </p:cNvPr>
          <p:cNvSpPr/>
          <p:nvPr/>
        </p:nvSpPr>
        <p:spPr>
          <a:xfrm>
            <a:off x="2987468" y="2819074"/>
            <a:ext cx="7691914" cy="230832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bn-BD" sz="7200" b="1" cap="none" spc="0" dirty="0">
                <a:ln w="0"/>
                <a:solidFill>
                  <a:schemeClr val="accent2">
                    <a:lumMod val="60000"/>
                    <a:lumOff val="40000"/>
                  </a:schemeClr>
                </a:solidFill>
                <a:effectLst>
                  <a:reflection blurRad="6350" stA="53000" endA="300" endPos="35500" dir="5400000" sy="-90000" algn="bl" rotWithShape="0"/>
                </a:effectLst>
                <a:latin typeface="Arial Black" panose="020B0A04020102020204" pitchFamily="34" charset="0"/>
              </a:rPr>
              <a:t>Make Yourself </a:t>
            </a:r>
          </a:p>
          <a:p>
            <a:pPr algn="ctr"/>
            <a:r>
              <a:rPr lang="bn-BD" sz="7200" b="1" cap="none" spc="0" dirty="0">
                <a:ln w="0"/>
                <a:solidFill>
                  <a:schemeClr val="accent2">
                    <a:lumMod val="60000"/>
                    <a:lumOff val="40000"/>
                  </a:schemeClr>
                </a:solidFill>
                <a:effectLst>
                  <a:reflection blurRad="6350" stA="53000" endA="300" endPos="35500" dir="5400000" sy="-90000" algn="bl" rotWithShape="0"/>
                </a:effectLst>
                <a:latin typeface="Arial Black" panose="020B0A04020102020204" pitchFamily="34" charset="0"/>
              </a:rPr>
              <a:t>RELAXED</a:t>
            </a:r>
            <a:endParaRPr lang="en-US" sz="7200" b="1" cap="none" spc="0" dirty="0">
              <a:ln/>
              <a:solidFill>
                <a:schemeClr val="accent2">
                  <a:lumMod val="60000"/>
                  <a:lumOff val="40000"/>
                </a:schemeClr>
              </a:solidFill>
              <a:effectLst/>
              <a:latin typeface="Arial Black" panose="020B0A04020102020204" pitchFamily="34" charset="0"/>
            </a:endParaRPr>
          </a:p>
        </p:txBody>
      </p:sp>
      <p:pic>
        <p:nvPicPr>
          <p:cNvPr id="7" name="Google Shape;860;p84" descr="4612396617_325x320.jpg">
            <a:extLst>
              <a:ext uri="{FF2B5EF4-FFF2-40B4-BE49-F238E27FC236}">
                <a16:creationId xmlns:a16="http://schemas.microsoft.com/office/drawing/2014/main" xmlns="" id="{9363951D-84B4-4D9B-8C6C-64C1EF054743}"/>
              </a:ext>
            </a:extLst>
          </p:cNvPr>
          <p:cNvPicPr preferRelativeResize="0"/>
          <p:nvPr/>
        </p:nvPicPr>
        <p:blipFill rotWithShape="1">
          <a:blip r:embed="rId2">
            <a:alphaModFix/>
          </a:blip>
          <a:srcRect/>
          <a:stretch/>
        </p:blipFill>
        <p:spPr>
          <a:xfrm>
            <a:off x="191379" y="313683"/>
            <a:ext cx="1715823" cy="1689188"/>
          </a:xfrm>
          <a:prstGeom prst="rect">
            <a:avLst/>
          </a:prstGeom>
          <a:noFill/>
          <a:ln>
            <a:noFill/>
          </a:ln>
          <a:effectLst>
            <a:reflection stA="50000" endA="300" endPos="55500" dist="50800" dir="5400000" sy="-100000" algn="bl" rotWithShape="0"/>
          </a:effectLst>
        </p:spPr>
      </p:pic>
      <p:sp>
        <p:nvSpPr>
          <p:cNvPr id="2" name="Footer Placeholder 1">
            <a:extLst>
              <a:ext uri="{FF2B5EF4-FFF2-40B4-BE49-F238E27FC236}">
                <a16:creationId xmlns:a16="http://schemas.microsoft.com/office/drawing/2014/main" xmlns="" id="{ACC72ECE-717B-4750-885B-18EF373931BA}"/>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3F7E63DD-F6B2-4D41-B0EA-63924A435ECC}"/>
              </a:ext>
            </a:extLst>
          </p:cNvPr>
          <p:cNvSpPr>
            <a:spLocks noGrp="1"/>
          </p:cNvSpPr>
          <p:nvPr>
            <p:ph type="sldNum" sz="quarter" idx="12"/>
          </p:nvPr>
        </p:nvSpPr>
        <p:spPr/>
        <p:txBody>
          <a:bodyPr/>
          <a:lstStyle/>
          <a:p>
            <a:fld id="{6D22F896-40B5-4ADD-8801-0D06FADFA095}" type="slidenum">
              <a:rPr lang="en-US" smtClean="0"/>
              <a:pPr/>
              <a:t>137</a:t>
            </a:fld>
            <a:endParaRPr lang="en-US" dirty="0"/>
          </a:p>
        </p:txBody>
      </p:sp>
    </p:spTree>
    <p:extLst>
      <p:ext uri="{BB962C8B-B14F-4D97-AF65-F5344CB8AC3E}">
        <p14:creationId xmlns:p14="http://schemas.microsoft.com/office/powerpoint/2010/main" xmlns="" val="31111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83"/>
          <p:cNvSpPr txBox="1">
            <a:spLocks noGrp="1"/>
          </p:cNvSpPr>
          <p:nvPr>
            <p:ph type="body" idx="1"/>
          </p:nvPr>
        </p:nvSpPr>
        <p:spPr>
          <a:xfrm>
            <a:off x="1831259" y="2750576"/>
            <a:ext cx="8229600" cy="2667001"/>
          </a:xfrm>
          <a:prstGeom prst="rect">
            <a:avLst/>
          </a:prstGeom>
          <a:noFill/>
          <a:ln>
            <a:noFill/>
          </a:ln>
          <a:effectLst>
            <a:outerShdw blurRad="190500" dist="228600" dir="2700000" algn="ctr">
              <a:srgbClr val="000000">
                <a:alpha val="29411"/>
              </a:srgbClr>
            </a:outerShdw>
          </a:effectLst>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0070C0"/>
              </a:buClr>
              <a:buSzPts val="6600"/>
              <a:buNone/>
            </a:pPr>
            <a:r>
              <a:rPr lang="en-US" sz="6600" b="1" dirty="0">
                <a:solidFill>
                  <a:srgbClr val="0070C0"/>
                </a:solidFill>
              </a:rPr>
              <a:t>Improve </a:t>
            </a:r>
            <a:r>
              <a:rPr lang="bn-BD" sz="6600" b="1" dirty="0">
                <a:solidFill>
                  <a:srgbClr val="0070C0"/>
                </a:solidFill>
              </a:rPr>
              <a:t>Y</a:t>
            </a:r>
            <a:r>
              <a:rPr lang="en-US" sz="6600" b="1" dirty="0">
                <a:solidFill>
                  <a:srgbClr val="0070C0"/>
                </a:solidFill>
              </a:rPr>
              <a:t>our </a:t>
            </a:r>
            <a:r>
              <a:rPr lang="en-US" sz="6600" b="1" dirty="0">
                <a:solidFill>
                  <a:srgbClr val="FF0000"/>
                </a:solidFill>
              </a:rPr>
              <a:t>COPING SKILL</a:t>
            </a:r>
            <a:endParaRPr dirty="0"/>
          </a:p>
          <a:p>
            <a:pPr marL="228600" lvl="0" indent="-76200" algn="l" rtl="0">
              <a:lnSpc>
                <a:spcPct val="90000"/>
              </a:lnSpc>
              <a:spcBef>
                <a:spcPts val="1000"/>
              </a:spcBef>
              <a:spcAft>
                <a:spcPts val="0"/>
              </a:spcAft>
              <a:buClr>
                <a:schemeClr val="dk1"/>
              </a:buClr>
              <a:buSzPts val="2400"/>
              <a:buNone/>
            </a:pPr>
            <a:endParaRPr sz="2400" dirty="0">
              <a:solidFill>
                <a:srgbClr val="0070C0"/>
              </a:solidFill>
            </a:endParaRPr>
          </a:p>
        </p:txBody>
      </p:sp>
      <p:pic>
        <p:nvPicPr>
          <p:cNvPr id="853" name="Google Shape;853;p83" descr="download (29).jpg"/>
          <p:cNvPicPr preferRelativeResize="0"/>
          <p:nvPr/>
        </p:nvPicPr>
        <p:blipFill rotWithShape="1">
          <a:blip r:embed="rId3">
            <a:alphaModFix/>
          </a:blip>
          <a:srcRect/>
          <a:stretch/>
        </p:blipFill>
        <p:spPr>
          <a:xfrm>
            <a:off x="1524000" y="0"/>
            <a:ext cx="1981200" cy="2133600"/>
          </a:xfrm>
          <a:prstGeom prst="rect">
            <a:avLst/>
          </a:prstGeom>
          <a:noFill/>
          <a:ln>
            <a:noFill/>
          </a:ln>
        </p:spPr>
      </p:pic>
      <p:sp>
        <p:nvSpPr>
          <p:cNvPr id="2" name="Footer Placeholder 1">
            <a:extLst>
              <a:ext uri="{FF2B5EF4-FFF2-40B4-BE49-F238E27FC236}">
                <a16:creationId xmlns:a16="http://schemas.microsoft.com/office/drawing/2014/main" xmlns="" id="{1D256A75-BC1B-4159-AD8F-627ED5A00C92}"/>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429CD4A4-8BDE-4068-90A2-72917465C694}"/>
              </a:ext>
            </a:extLst>
          </p:cNvPr>
          <p:cNvSpPr>
            <a:spLocks noGrp="1"/>
          </p:cNvSpPr>
          <p:nvPr>
            <p:ph type="sldNum" sz="quarter" idx="12"/>
          </p:nvPr>
        </p:nvSpPr>
        <p:spPr/>
        <p:txBody>
          <a:bodyPr/>
          <a:lstStyle/>
          <a:p>
            <a:fld id="{6D22F896-40B5-4ADD-8801-0D06FADFA095}" type="slidenum">
              <a:rPr lang="en-US" smtClean="0"/>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6" name="Google Shape;858;p84">
            <a:extLst>
              <a:ext uri="{FF2B5EF4-FFF2-40B4-BE49-F238E27FC236}">
                <a16:creationId xmlns:a16="http://schemas.microsoft.com/office/drawing/2014/main" xmlns="" id="{73E0D066-D365-4B36-9C15-D62D6A099605}"/>
              </a:ext>
            </a:extLst>
          </p:cNvPr>
          <p:cNvSpPr txBox="1">
            <a:spLocks/>
          </p:cNvSpPr>
          <p:nvPr/>
        </p:nvSpPr>
        <p:spPr>
          <a:xfrm>
            <a:off x="1914985" y="2843981"/>
            <a:ext cx="8805939" cy="3289198"/>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vert="horz" wrap="square" lIns="91425" tIns="45700" rIns="91425" bIns="45700" rtlCol="0" anchor="t" anchorCtr="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lvl="1">
              <a:lnSpc>
                <a:spcPct val="90000"/>
              </a:lnSpc>
              <a:buClr>
                <a:srgbClr val="FF0000"/>
              </a:buClr>
              <a:buSzPts val="2400"/>
            </a:pPr>
            <a:endParaRPr lang="bn-BD" sz="3200" b="1" dirty="0"/>
          </a:p>
          <a:p>
            <a:pPr lvl="1">
              <a:lnSpc>
                <a:spcPct val="90000"/>
              </a:lnSpc>
              <a:buClr>
                <a:srgbClr val="FF0000"/>
              </a:buClr>
              <a:buSzPts val="2400"/>
            </a:pPr>
            <a:r>
              <a:rPr lang="bn-BD" sz="3200" b="1" dirty="0"/>
              <a:t>কঠিণ সময় বা সংকটের </a:t>
            </a:r>
            <a:r>
              <a:rPr lang="bn-BD" sz="3200" b="1" dirty="0">
                <a:solidFill>
                  <a:srgbClr val="FF0000"/>
                </a:solidFill>
              </a:rPr>
              <a:t>‘ইতিবাচক’ </a:t>
            </a:r>
            <a:r>
              <a:rPr lang="bn-BD" sz="3200" b="1" dirty="0"/>
              <a:t>দিকগুলোর দিকে মনোযোগ দিন</a:t>
            </a:r>
            <a:endParaRPr lang="en-US" sz="3200" dirty="0"/>
          </a:p>
        </p:txBody>
      </p:sp>
      <p:sp>
        <p:nvSpPr>
          <p:cNvPr id="709" name="Google Shape;709;p69"/>
          <p:cNvSpPr txBox="1">
            <a:spLocks noGrp="1"/>
          </p:cNvSpPr>
          <p:nvPr>
            <p:ph type="title"/>
          </p:nvPr>
        </p:nvSpPr>
        <p:spPr>
          <a:xfrm>
            <a:off x="1914984" y="542611"/>
            <a:ext cx="9070107" cy="2049864"/>
          </a:xfrm>
          <a:prstGeom prst="rect">
            <a:avLst/>
          </a:prstGeom>
          <a:solidFill>
            <a:srgbClr val="2F5496"/>
          </a:solidFill>
          <a:ln>
            <a:noFill/>
          </a:ln>
          <a:effectLst>
            <a:outerShdw blurRad="190500" dist="228600" dir="2700000" algn="ctr">
              <a:srgbClr val="000000">
                <a:alpha val="29411"/>
              </a:srgbClr>
            </a:outerShdw>
          </a:effectLst>
        </p:spPr>
        <p:txBody>
          <a:bodyPr spcFirstLastPara="1" wrap="square" lIns="91425" tIns="45700" rIns="91425" bIns="45700" anchor="ctr" anchorCtr="0">
            <a:noAutofit/>
          </a:bodyPr>
          <a:lstStyle/>
          <a:p>
            <a:pPr>
              <a:lnSpc>
                <a:spcPct val="90000"/>
              </a:lnSpc>
              <a:spcBef>
                <a:spcPts val="0"/>
              </a:spcBef>
              <a:buClr>
                <a:schemeClr val="lt1"/>
              </a:buClr>
              <a:buSzPts val="4400"/>
            </a:pPr>
            <a:r>
              <a:rPr lang="en-US" sz="6600" b="1" dirty="0">
                <a:solidFill>
                  <a:schemeClr val="lt1"/>
                </a:solidFill>
              </a:rPr>
              <a:t> </a:t>
            </a:r>
            <a:r>
              <a:rPr lang="bn-BD" sz="3200" b="1" dirty="0">
                <a:solidFill>
                  <a:schemeClr val="bg1"/>
                </a:solidFill>
                <a:latin typeface="Calibri"/>
                <a:ea typeface="Calibri"/>
                <a:cs typeface="Calibri"/>
                <a:sym typeface="Calibri"/>
              </a:rPr>
              <a:t>দেখার দৃষ্টিভঙ্গী পরিবর্তণ করুন/</a:t>
            </a:r>
            <a:r>
              <a:rPr lang="en-US" sz="3200" b="1" dirty="0"/>
              <a:t> </a:t>
            </a:r>
            <a:r>
              <a:rPr lang="en-US" sz="3200" b="1" dirty="0" err="1"/>
              <a:t>অন্যভাবে</a:t>
            </a:r>
            <a:r>
              <a:rPr lang="en-US" sz="3200" b="1" dirty="0"/>
              <a:t> </a:t>
            </a:r>
            <a:r>
              <a:rPr lang="en-US" sz="3200" b="1" dirty="0" err="1"/>
              <a:t>দেখুন</a:t>
            </a:r>
            <a:r>
              <a:rPr lang="en-US" dirty="0"/>
              <a:t/>
            </a:r>
            <a:br>
              <a:rPr lang="en-US" dirty="0"/>
            </a:br>
            <a:r>
              <a:rPr lang="bn-BD" dirty="0"/>
              <a:t>(</a:t>
            </a:r>
            <a:r>
              <a:rPr lang="en-US" b="1" dirty="0">
                <a:solidFill>
                  <a:schemeClr val="lt1"/>
                </a:solidFill>
              </a:rPr>
              <a:t>Change your PERCEPTION</a:t>
            </a:r>
            <a:r>
              <a:rPr lang="bn-BD" b="1" dirty="0">
                <a:solidFill>
                  <a:schemeClr val="lt1"/>
                </a:solidFill>
              </a:rPr>
              <a:t>)</a:t>
            </a:r>
            <a:endParaRPr sz="6600" b="1" dirty="0">
              <a:solidFill>
                <a:schemeClr val="lt1"/>
              </a:solidFill>
            </a:endParaRPr>
          </a:p>
        </p:txBody>
      </p:sp>
      <p:pic>
        <p:nvPicPr>
          <p:cNvPr id="711" name="Google Shape;711;p69" descr="download (17).jpg"/>
          <p:cNvPicPr preferRelativeResize="0"/>
          <p:nvPr/>
        </p:nvPicPr>
        <p:blipFill rotWithShape="1">
          <a:blip r:embed="rId3">
            <a:alphaModFix/>
          </a:blip>
          <a:srcRect/>
          <a:stretch/>
        </p:blipFill>
        <p:spPr>
          <a:xfrm>
            <a:off x="10720925" y="2843981"/>
            <a:ext cx="1181100" cy="1181100"/>
          </a:xfrm>
          <a:prstGeom prst="rect">
            <a:avLst/>
          </a:prstGeom>
          <a:noFill/>
          <a:ln>
            <a:noFill/>
          </a:ln>
        </p:spPr>
      </p:pic>
      <p:sp>
        <p:nvSpPr>
          <p:cNvPr id="712" name="Google Shape;712;p69"/>
          <p:cNvSpPr/>
          <p:nvPr/>
        </p:nvSpPr>
        <p:spPr>
          <a:xfrm>
            <a:off x="9984659" y="1467771"/>
            <a:ext cx="2413819" cy="1485900"/>
          </a:xfrm>
          <a:prstGeom prst="cloud">
            <a:avLst/>
          </a:prstGeom>
          <a:solidFill>
            <a:srgbClr val="A3FFE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Perception</a:t>
            </a:r>
            <a:endParaRPr sz="2400" b="1" i="0" u="none" strike="noStrike" cap="none" dirty="0">
              <a:solidFill>
                <a:schemeClr val="dk1"/>
              </a:solidFill>
              <a:latin typeface="Calibri"/>
              <a:ea typeface="Calibri"/>
              <a:cs typeface="Calibri"/>
              <a:sym typeface="Calibri"/>
            </a:endParaRPr>
          </a:p>
        </p:txBody>
      </p:sp>
      <p:pic>
        <p:nvPicPr>
          <p:cNvPr id="7" name="Google Shape;878;p86" descr="download (29).jpg">
            <a:extLst>
              <a:ext uri="{FF2B5EF4-FFF2-40B4-BE49-F238E27FC236}">
                <a16:creationId xmlns:a16="http://schemas.microsoft.com/office/drawing/2014/main" xmlns="" id="{9D370FF7-31EC-4E91-8E22-61814A0C60E5}"/>
              </a:ext>
            </a:extLst>
          </p:cNvPr>
          <p:cNvPicPr preferRelativeResize="0"/>
          <p:nvPr/>
        </p:nvPicPr>
        <p:blipFill rotWithShape="1">
          <a:blip r:embed="rId4">
            <a:alphaModFix/>
          </a:blip>
          <a:srcRect l="4777" t="3432" r="4750" b="4558"/>
          <a:stretch/>
        </p:blipFill>
        <p:spPr>
          <a:xfrm>
            <a:off x="86183" y="2210721"/>
            <a:ext cx="1828799" cy="2789696"/>
          </a:xfrm>
          <a:prstGeom prst="rect">
            <a:avLst/>
          </a:prstGeom>
          <a:noFill/>
          <a:ln>
            <a:noFill/>
          </a:ln>
        </p:spPr>
      </p:pic>
      <p:sp>
        <p:nvSpPr>
          <p:cNvPr id="2" name="Footer Placeholder 1">
            <a:extLst>
              <a:ext uri="{FF2B5EF4-FFF2-40B4-BE49-F238E27FC236}">
                <a16:creationId xmlns:a16="http://schemas.microsoft.com/office/drawing/2014/main" xmlns="" id="{10831D5A-2E0C-4076-A1FF-AF4449A6B124}"/>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854CE5F3-F9DE-4945-A2E8-128EEF649027}"/>
              </a:ext>
            </a:extLst>
          </p:cNvPr>
          <p:cNvSpPr>
            <a:spLocks noGrp="1"/>
          </p:cNvSpPr>
          <p:nvPr>
            <p:ph type="sldNum" sz="quarter" idx="12"/>
          </p:nvPr>
        </p:nvSpPr>
        <p:spPr/>
        <p:txBody>
          <a:bodyPr/>
          <a:lstStyle/>
          <a:p>
            <a:fld id="{6D22F896-40B5-4ADD-8801-0D06FADFA095}" type="slidenum">
              <a:rPr lang="en-US" smtClean="0"/>
              <a:pPr/>
              <a:t>139</a:t>
            </a:fld>
            <a:endParaRPr lang="en-US" dirty="0"/>
          </a:p>
        </p:txBody>
      </p:sp>
    </p:spTree>
    <p:extLst>
      <p:ext uri="{BB962C8B-B14F-4D97-AF65-F5344CB8AC3E}">
        <p14:creationId xmlns:p14="http://schemas.microsoft.com/office/powerpoint/2010/main" xmlns="" val="503994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b="1" dirty="0"/>
              <a:t>Respiratory </a:t>
            </a:r>
            <a:r>
              <a:rPr lang="en-US" b="1" dirty="0" smtClean="0"/>
              <a:t>Hygiene/cough etiquette</a:t>
            </a:r>
            <a:endParaRPr lang="en-US" b="1" dirty="0"/>
          </a:p>
        </p:txBody>
      </p:sp>
      <p:pic>
        <p:nvPicPr>
          <p:cNvPr id="3074" name="Picture 2"/>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tretch>
            <a:fillRect/>
          </a:stretch>
        </p:blipFill>
        <p:spPr bwMode="auto">
          <a:xfrm>
            <a:off x="328774" y="1500026"/>
            <a:ext cx="5969285" cy="4931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6400800" y="1447800"/>
            <a:ext cx="5689600" cy="5181600"/>
          </a:xfrm>
        </p:spPr>
        <p:txBody>
          <a:bodyPr>
            <a:normAutofit/>
          </a:bodyPr>
          <a:lstStyle/>
          <a:p>
            <a:pPr>
              <a:lnSpc>
                <a:spcPct val="150000"/>
              </a:lnSpc>
              <a:spcBef>
                <a:spcPts val="0"/>
              </a:spcBef>
              <a:buClr>
                <a:srgbClr val="C00000"/>
              </a:buClr>
              <a:buFont typeface="Wingdings" pitchFamily="2" charset="2"/>
              <a:buChar char="ü"/>
            </a:pPr>
            <a:r>
              <a:rPr lang="en-US" sz="2400" b="1" dirty="0" smtClean="0"/>
              <a:t>Display graphic information</a:t>
            </a:r>
          </a:p>
          <a:p>
            <a:pPr marL="0" indent="0">
              <a:lnSpc>
                <a:spcPct val="150000"/>
              </a:lnSpc>
              <a:spcBef>
                <a:spcPts val="0"/>
              </a:spcBef>
              <a:buClr>
                <a:srgbClr val="C00000"/>
              </a:buClr>
              <a:buNone/>
            </a:pPr>
            <a:endParaRPr lang="en-US" sz="2400" b="1" dirty="0" smtClean="0"/>
          </a:p>
          <a:p>
            <a:pPr>
              <a:lnSpc>
                <a:spcPct val="150000"/>
              </a:lnSpc>
              <a:spcBef>
                <a:spcPts val="0"/>
              </a:spcBef>
              <a:buClr>
                <a:srgbClr val="C00000"/>
              </a:buClr>
              <a:buFont typeface="Wingdings" pitchFamily="2" charset="2"/>
              <a:buChar char="ü"/>
            </a:pPr>
            <a:r>
              <a:rPr lang="en-US" sz="2400" b="1" dirty="0" smtClean="0"/>
              <a:t>Perform hand hygiene after contact with </a:t>
            </a:r>
            <a:r>
              <a:rPr lang="en-US" sz="2400" b="1" dirty="0" err="1" smtClean="0"/>
              <a:t>resp</a:t>
            </a:r>
            <a:r>
              <a:rPr lang="en-US" sz="2400" b="1" dirty="0" smtClean="0"/>
              <a:t> sec, or objects contaminated with </a:t>
            </a:r>
            <a:r>
              <a:rPr lang="en-US" sz="2400" b="1" dirty="0" err="1" smtClean="0"/>
              <a:t>resp</a:t>
            </a:r>
            <a:r>
              <a:rPr lang="en-US" sz="2400" b="1" dirty="0" smtClean="0"/>
              <a:t> sec</a:t>
            </a:r>
          </a:p>
          <a:p>
            <a:pPr marL="0" indent="0">
              <a:lnSpc>
                <a:spcPct val="150000"/>
              </a:lnSpc>
              <a:spcBef>
                <a:spcPts val="0"/>
              </a:spcBef>
              <a:buClr>
                <a:srgbClr val="C00000"/>
              </a:buClr>
              <a:buNone/>
            </a:pPr>
            <a:endParaRPr lang="en-US" sz="2400" b="1" dirty="0" smtClean="0"/>
          </a:p>
          <a:p>
            <a:pPr>
              <a:lnSpc>
                <a:spcPct val="150000"/>
              </a:lnSpc>
              <a:spcBef>
                <a:spcPts val="0"/>
              </a:spcBef>
              <a:buClr>
                <a:srgbClr val="C00000"/>
              </a:buClr>
              <a:buFont typeface="Wingdings" pitchFamily="2" charset="2"/>
              <a:buChar char="ü"/>
            </a:pPr>
            <a:r>
              <a:rPr lang="en-US" sz="2400" b="1" dirty="0" smtClean="0"/>
              <a:t> Medical masks to all patients &amp; their attendants</a:t>
            </a:r>
            <a:endParaRPr lang="en-US" sz="2400" b="1" dirty="0"/>
          </a:p>
        </p:txBody>
      </p:sp>
    </p:spTree>
    <p:extLst>
      <p:ext uri="{BB962C8B-B14F-4D97-AF65-F5344CB8AC3E}">
        <p14:creationId xmlns="" xmlns:p14="http://schemas.microsoft.com/office/powerpoint/2010/main" val="2502130043"/>
      </p:ext>
    </p:extLst>
  </p:cSld>
  <p:clrMapOvr>
    <a:masterClrMapping/>
  </p:clrMapOvr>
  <p:transition spd="slow">
    <p:push dir="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62" descr="images (3).jpg"/>
          <p:cNvPicPr preferRelativeResize="0"/>
          <p:nvPr/>
        </p:nvPicPr>
        <p:blipFill rotWithShape="1">
          <a:blip r:embed="rId3">
            <a:alphaModFix/>
          </a:blip>
          <a:srcRect r="8302"/>
          <a:stretch/>
        </p:blipFill>
        <p:spPr>
          <a:xfrm>
            <a:off x="3352800" y="838200"/>
            <a:ext cx="3505200" cy="5181600"/>
          </a:xfrm>
          <a:prstGeom prst="rect">
            <a:avLst/>
          </a:prstGeom>
          <a:noFill/>
          <a:ln>
            <a:noFill/>
          </a:ln>
        </p:spPr>
      </p:pic>
      <p:sp>
        <p:nvSpPr>
          <p:cNvPr id="624" name="Google Shape;624;p62"/>
          <p:cNvSpPr txBox="1">
            <a:spLocks noGrp="1"/>
          </p:cNvSpPr>
          <p:nvPr>
            <p:ph type="title"/>
          </p:nvPr>
        </p:nvSpPr>
        <p:spPr>
          <a:xfrm>
            <a:off x="503435" y="5835721"/>
            <a:ext cx="9986480" cy="9350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30D09"/>
              </a:buClr>
              <a:buSzPts val="5400"/>
              <a:buFont typeface="Calibri"/>
              <a:buNone/>
            </a:pPr>
            <a:r>
              <a:rPr lang="en-US" sz="5400" b="1" dirty="0" smtClean="0">
                <a:solidFill>
                  <a:srgbClr val="B30D09"/>
                </a:solidFill>
              </a:rPr>
              <a:t>           Unburden </a:t>
            </a:r>
            <a:r>
              <a:rPr lang="en-US" sz="5400" b="1" dirty="0">
                <a:solidFill>
                  <a:srgbClr val="B30D09"/>
                </a:solidFill>
              </a:rPr>
              <a:t>Yourself</a:t>
            </a:r>
            <a:endParaRPr sz="5400" b="1" dirty="0">
              <a:solidFill>
                <a:srgbClr val="B30D09"/>
              </a:solidFill>
            </a:endParaRPr>
          </a:p>
        </p:txBody>
      </p:sp>
      <p:sp>
        <p:nvSpPr>
          <p:cNvPr id="625" name="Google Shape;625;p62"/>
          <p:cNvSpPr/>
          <p:nvPr/>
        </p:nvSpPr>
        <p:spPr>
          <a:xfrm>
            <a:off x="1714500" y="152400"/>
            <a:ext cx="6781800" cy="7315200"/>
          </a:xfrm>
          <a:prstGeom prst="mathMultiply">
            <a:avLst>
              <a:gd name="adj1" fmla="val 2393"/>
            </a:avLst>
          </a:prstGeom>
          <a:solidFill>
            <a:srgbClr val="66FFF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7" name="Google Shape;627;p62"/>
          <p:cNvSpPr txBox="1"/>
          <p:nvPr/>
        </p:nvSpPr>
        <p:spPr>
          <a:xfrm>
            <a:off x="7486651" y="2803358"/>
            <a:ext cx="3048000" cy="1600200"/>
          </a:xfrm>
          <a:prstGeom prst="rect">
            <a:avLst/>
          </a:prstGeom>
          <a:solidFill>
            <a:srgbClr val="1F3864"/>
          </a:soli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342900" marR="0" lvl="0" indent="-342900" algn="ctr" rtl="0">
              <a:lnSpc>
                <a:spcPct val="90000"/>
              </a:lnSpc>
              <a:spcBef>
                <a:spcPts val="560"/>
              </a:spcBef>
              <a:spcAft>
                <a:spcPts val="0"/>
              </a:spcAft>
              <a:buClr>
                <a:schemeClr val="lt1"/>
              </a:buClr>
              <a:buSzPts val="2800"/>
              <a:buFont typeface="Arial"/>
              <a:buNone/>
            </a:pPr>
            <a:endParaRPr lang="bn-BD" sz="2400" b="1" dirty="0">
              <a:solidFill>
                <a:schemeClr val="dk1"/>
              </a:solidFill>
              <a:latin typeface="Arial" panose="020B0604020202020204" pitchFamily="34" charset="0"/>
              <a:ea typeface="Calibri"/>
              <a:cs typeface="Calibri"/>
              <a:sym typeface="Calibri"/>
            </a:endParaRPr>
          </a:p>
          <a:p>
            <a:pPr marL="342900" marR="0" lvl="0" indent="-342900" algn="ctr" rtl="0">
              <a:lnSpc>
                <a:spcPct val="90000"/>
              </a:lnSpc>
              <a:spcBef>
                <a:spcPts val="560"/>
              </a:spcBef>
              <a:spcAft>
                <a:spcPts val="0"/>
              </a:spcAft>
              <a:buClr>
                <a:schemeClr val="lt1"/>
              </a:buClr>
              <a:buSzPts val="2800"/>
              <a:buFont typeface="Arial"/>
              <a:buNone/>
            </a:pPr>
            <a:r>
              <a:rPr lang="bn-BD" sz="4400" b="1" dirty="0">
                <a:solidFill>
                  <a:schemeClr val="bg1"/>
                </a:solidFill>
                <a:latin typeface="Arial" panose="020B0604020202020204" pitchFamily="34" charset="0"/>
                <a:ea typeface="Calibri"/>
                <a:cs typeface="Calibri"/>
                <a:sym typeface="Calibri"/>
              </a:rPr>
              <a:t>STRESS</a:t>
            </a:r>
            <a:endParaRPr sz="4400" b="1" dirty="0">
              <a:solidFill>
                <a:schemeClr val="bg1"/>
              </a:solidFill>
              <a:latin typeface="Arial" panose="020B0604020202020204" pitchFamily="34" charset="0"/>
              <a:ea typeface="Calibri"/>
              <a:cs typeface="Arial" panose="020B0604020202020204" pitchFamily="34" charset="0"/>
              <a:sym typeface="Calibri"/>
            </a:endParaRPr>
          </a:p>
        </p:txBody>
      </p:sp>
      <p:sp>
        <p:nvSpPr>
          <p:cNvPr id="628" name="Google Shape;628;p62"/>
          <p:cNvSpPr/>
          <p:nvPr/>
        </p:nvSpPr>
        <p:spPr>
          <a:xfrm>
            <a:off x="6733674" y="3429000"/>
            <a:ext cx="733927" cy="381000"/>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31" name="Google Shape;631;p62"/>
          <p:cNvSpPr/>
          <p:nvPr/>
        </p:nvSpPr>
        <p:spPr>
          <a:xfrm>
            <a:off x="3352800" y="11071"/>
            <a:ext cx="47244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55A11"/>
              </a:buClr>
              <a:buSzPts val="4000"/>
              <a:buFont typeface="Calibri"/>
              <a:buNone/>
            </a:pPr>
            <a:r>
              <a:rPr lang="en-US" sz="4000" b="1">
                <a:solidFill>
                  <a:srgbClr val="C55A11"/>
                </a:solidFill>
                <a:latin typeface="Calibri"/>
                <a:ea typeface="Calibri"/>
                <a:cs typeface="Calibri"/>
                <a:sym typeface="Calibri"/>
              </a:rPr>
              <a:t>Stressor control</a:t>
            </a:r>
            <a:endParaRPr sz="1800">
              <a:solidFill>
                <a:schemeClr val="dk1"/>
              </a:solidFill>
              <a:latin typeface="Calibri"/>
              <a:ea typeface="Calibri"/>
              <a:cs typeface="Calibri"/>
              <a:sym typeface="Calibri"/>
            </a:endParaRPr>
          </a:p>
        </p:txBody>
      </p:sp>
      <p:pic>
        <p:nvPicPr>
          <p:cNvPr id="10" name="Google Shape;853;p83" descr="download (29).jpg">
            <a:extLst>
              <a:ext uri="{FF2B5EF4-FFF2-40B4-BE49-F238E27FC236}">
                <a16:creationId xmlns:a16="http://schemas.microsoft.com/office/drawing/2014/main" xmlns="" id="{48DB92E1-EED3-4D68-B819-B24CC69D68E6}"/>
              </a:ext>
            </a:extLst>
          </p:cNvPr>
          <p:cNvPicPr preferRelativeResize="0"/>
          <p:nvPr/>
        </p:nvPicPr>
        <p:blipFill rotWithShape="1">
          <a:blip r:embed="rId4">
            <a:alphaModFix/>
          </a:blip>
          <a:srcRect/>
          <a:stretch/>
        </p:blipFill>
        <p:spPr>
          <a:xfrm>
            <a:off x="0" y="1736558"/>
            <a:ext cx="1723584" cy="2133600"/>
          </a:xfrm>
          <a:prstGeom prst="rect">
            <a:avLst/>
          </a:prstGeom>
          <a:noFill/>
          <a:ln>
            <a:noFill/>
          </a:ln>
        </p:spPr>
      </p:pic>
      <p:sp>
        <p:nvSpPr>
          <p:cNvPr id="3" name="Slide Number Placeholder 2">
            <a:extLst>
              <a:ext uri="{FF2B5EF4-FFF2-40B4-BE49-F238E27FC236}">
                <a16:creationId xmlns:a16="http://schemas.microsoft.com/office/drawing/2014/main" xmlns="" id="{C48A515C-0478-4DB0-B638-79076EF8EF8A}"/>
              </a:ext>
            </a:extLst>
          </p:cNvPr>
          <p:cNvSpPr>
            <a:spLocks noGrp="1"/>
          </p:cNvSpPr>
          <p:nvPr>
            <p:ph type="sldNum" sz="quarter" idx="12"/>
          </p:nvPr>
        </p:nvSpPr>
        <p:spPr/>
        <p:txBody>
          <a:bodyPr/>
          <a:lstStyle/>
          <a:p>
            <a:fld id="{6D22F896-40B5-4ADD-8801-0D06FADFA095}" type="slidenum">
              <a:rPr lang="en-US" smtClean="0"/>
              <a:pPr/>
              <a:t>140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500"/>
                                        <p:tgtEl>
                                          <p:spTgt spid="6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4"/>
                                        </p:tgtEl>
                                        <p:attrNameLst>
                                          <p:attrName>style.visibility</p:attrName>
                                        </p:attrNameLst>
                                      </p:cBhvr>
                                      <p:to>
                                        <p:strVal val="visible"/>
                                      </p:to>
                                    </p:set>
                                    <p:animEffect transition="in" filter="fade">
                                      <p:cBhvr>
                                        <p:cTn id="11"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7"/>
          <p:cNvSpPr/>
          <p:nvPr/>
        </p:nvSpPr>
        <p:spPr>
          <a:xfrm>
            <a:off x="2362200" y="0"/>
            <a:ext cx="6858000" cy="923330"/>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Arial Black"/>
              <a:buNone/>
            </a:pPr>
            <a:r>
              <a:rPr lang="en-US" sz="5400" b="1">
                <a:solidFill>
                  <a:schemeClr val="lt1"/>
                </a:solidFill>
                <a:latin typeface="Arial Black"/>
                <a:ea typeface="Arial Black"/>
                <a:cs typeface="Arial Black"/>
                <a:sym typeface="Arial Black"/>
              </a:rPr>
              <a:t>Relaxation</a:t>
            </a:r>
            <a:endParaRPr sz="5400" b="1" cap="none">
              <a:solidFill>
                <a:schemeClr val="accent1"/>
              </a:solidFill>
              <a:latin typeface="Arial Black"/>
              <a:ea typeface="Arial Black"/>
              <a:cs typeface="Arial Black"/>
              <a:sym typeface="Arial Black"/>
            </a:endParaRPr>
          </a:p>
        </p:txBody>
      </p:sp>
      <p:sp>
        <p:nvSpPr>
          <p:cNvPr id="790" name="Google Shape;790;p77"/>
          <p:cNvSpPr txBox="1">
            <a:spLocks noGrp="1"/>
          </p:cNvSpPr>
          <p:nvPr>
            <p:ph type="body" idx="1"/>
          </p:nvPr>
        </p:nvSpPr>
        <p:spPr>
          <a:xfrm>
            <a:off x="884905" y="1710812"/>
            <a:ext cx="4830097" cy="4613787"/>
          </a:xfrm>
          <a:prstGeom prst="rect">
            <a:avLst/>
          </a:prstGeom>
          <a:solidFill>
            <a:srgbClr val="D8E2F3"/>
          </a:solidFill>
          <a:ln w="38100" cap="flat" cmpd="sng">
            <a:solidFill>
              <a:srgbClr val="0099CC"/>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0000"/>
              </a:buClr>
              <a:buSzPts val="2800"/>
              <a:buNone/>
            </a:pPr>
            <a:r>
              <a:rPr lang="en-US" b="1" dirty="0">
                <a:solidFill>
                  <a:srgbClr val="FF0000"/>
                </a:solidFill>
              </a:rPr>
              <a:t>	</a:t>
            </a:r>
            <a:r>
              <a:rPr lang="en-US" b="1" dirty="0" err="1">
                <a:solidFill>
                  <a:srgbClr val="FF0000"/>
                </a:solidFill>
              </a:rPr>
              <a:t>i</a:t>
            </a:r>
            <a:r>
              <a:rPr lang="en-US" sz="2800" b="1" dirty="0">
                <a:solidFill>
                  <a:srgbClr val="FF0000"/>
                </a:solidFill>
              </a:rPr>
              <a:t>. Breathing exercise</a:t>
            </a:r>
            <a:r>
              <a:rPr lang="en-US" sz="3600" b="1" dirty="0">
                <a:solidFill>
                  <a:srgbClr val="FF0000"/>
                </a:solidFill>
              </a:rPr>
              <a:t> </a:t>
            </a:r>
            <a:r>
              <a:rPr lang="en-US" sz="3600" b="1" i="1" dirty="0">
                <a:solidFill>
                  <a:srgbClr val="FF0000"/>
                </a:solidFill>
              </a:rPr>
              <a:t>(deep breathing)</a:t>
            </a:r>
            <a:endParaRPr sz="2800" b="1" i="1" dirty="0">
              <a:solidFill>
                <a:srgbClr val="FF0000"/>
              </a:solidFill>
            </a:endParaRPr>
          </a:p>
          <a:p>
            <a:pPr marL="457200" lvl="1" indent="0" algn="l" rtl="0">
              <a:lnSpc>
                <a:spcPct val="90000"/>
              </a:lnSpc>
              <a:spcBef>
                <a:spcPts val="500"/>
              </a:spcBef>
              <a:spcAft>
                <a:spcPts val="0"/>
              </a:spcAft>
              <a:buClr>
                <a:schemeClr val="dk1"/>
              </a:buClr>
              <a:buSzPts val="2400"/>
              <a:buNone/>
            </a:pPr>
            <a:r>
              <a:rPr lang="en-US" sz="2400" b="1" dirty="0"/>
              <a:t>Slowly breathe in from abdomen and then breath-out slowly for 10-15 times per sitting</a:t>
            </a:r>
            <a:endParaRPr sz="2400" dirty="0"/>
          </a:p>
          <a:p>
            <a:pPr marL="685800" lvl="1" indent="-76200" algn="l" rtl="0">
              <a:lnSpc>
                <a:spcPct val="90000"/>
              </a:lnSpc>
              <a:spcBef>
                <a:spcPts val="500"/>
              </a:spcBef>
              <a:spcAft>
                <a:spcPts val="0"/>
              </a:spcAft>
              <a:buClr>
                <a:schemeClr val="dk1"/>
              </a:buClr>
              <a:buSzPts val="2400"/>
              <a:buNone/>
            </a:pPr>
            <a:endParaRPr sz="2400" b="1" dirty="0"/>
          </a:p>
          <a:p>
            <a:pPr marL="0" lvl="0" indent="0">
              <a:lnSpc>
                <a:spcPct val="90000"/>
              </a:lnSpc>
              <a:buClr>
                <a:srgbClr val="FF0000"/>
              </a:buClr>
              <a:buSzPts val="2800"/>
              <a:buNone/>
            </a:pPr>
            <a:r>
              <a:rPr lang="en-US" sz="2800" b="1" dirty="0">
                <a:solidFill>
                  <a:srgbClr val="FF0000"/>
                </a:solidFill>
              </a:rPr>
              <a:t>ii. </a:t>
            </a:r>
            <a:r>
              <a:rPr lang="en-US" sz="3200" b="1" dirty="0">
                <a:solidFill>
                  <a:srgbClr val="FF0000"/>
                </a:solidFill>
              </a:rPr>
              <a:t>Meditation </a:t>
            </a:r>
            <a:endParaRPr lang="en-US" sz="3200" dirty="0"/>
          </a:p>
          <a:p>
            <a:pPr marL="457200" lvl="1" indent="0">
              <a:lnSpc>
                <a:spcPct val="90000"/>
              </a:lnSpc>
              <a:buClr>
                <a:schemeClr val="dk1"/>
              </a:buClr>
              <a:buSzPts val="2400"/>
              <a:buNone/>
            </a:pPr>
            <a:r>
              <a:rPr lang="en-US" sz="2400" b="1" dirty="0"/>
              <a:t>Any spiritual activity</a:t>
            </a:r>
            <a:endParaRPr lang="en-US" sz="2400" dirty="0"/>
          </a:p>
          <a:p>
            <a:pPr marL="228600" lvl="0" indent="-228600" algn="l" rtl="0">
              <a:lnSpc>
                <a:spcPct val="90000"/>
              </a:lnSpc>
              <a:spcBef>
                <a:spcPts val="1000"/>
              </a:spcBef>
              <a:spcAft>
                <a:spcPts val="0"/>
              </a:spcAft>
              <a:buClr>
                <a:srgbClr val="FF0000"/>
              </a:buClr>
              <a:buSzPts val="2800"/>
              <a:buNone/>
            </a:pPr>
            <a:endParaRPr sz="2800" dirty="0"/>
          </a:p>
          <a:p>
            <a:pPr marL="228600" lvl="0" indent="-50800" algn="l" rtl="0">
              <a:lnSpc>
                <a:spcPct val="90000"/>
              </a:lnSpc>
              <a:spcBef>
                <a:spcPts val="1000"/>
              </a:spcBef>
              <a:spcAft>
                <a:spcPts val="0"/>
              </a:spcAft>
              <a:buClr>
                <a:schemeClr val="dk1"/>
              </a:buClr>
              <a:buSzPts val="2800"/>
              <a:buNone/>
            </a:pPr>
            <a:endParaRPr b="1" dirty="0"/>
          </a:p>
        </p:txBody>
      </p:sp>
      <p:pic>
        <p:nvPicPr>
          <p:cNvPr id="791" name="Google Shape;791;p77" descr="download (2).jpg"/>
          <p:cNvPicPr preferRelativeResize="0"/>
          <p:nvPr/>
        </p:nvPicPr>
        <p:blipFill rotWithShape="1">
          <a:blip r:embed="rId3">
            <a:alphaModFix/>
          </a:blip>
          <a:srcRect/>
          <a:stretch/>
        </p:blipFill>
        <p:spPr>
          <a:xfrm>
            <a:off x="9037806" y="1899530"/>
            <a:ext cx="1905000" cy="2209800"/>
          </a:xfrm>
          <a:prstGeom prst="rect">
            <a:avLst/>
          </a:prstGeom>
          <a:noFill/>
          <a:ln>
            <a:noFill/>
          </a:ln>
        </p:spPr>
      </p:pic>
      <p:pic>
        <p:nvPicPr>
          <p:cNvPr id="792" name="Google Shape;792;p77" descr="download (5).jpg"/>
          <p:cNvPicPr preferRelativeResize="0"/>
          <p:nvPr/>
        </p:nvPicPr>
        <p:blipFill rotWithShape="1">
          <a:blip r:embed="rId4">
            <a:alphaModFix/>
          </a:blip>
          <a:srcRect/>
          <a:stretch/>
        </p:blipFill>
        <p:spPr>
          <a:xfrm>
            <a:off x="6096000" y="1710812"/>
            <a:ext cx="2133600" cy="2209800"/>
          </a:xfrm>
          <a:prstGeom prst="rect">
            <a:avLst/>
          </a:prstGeom>
          <a:noFill/>
          <a:ln>
            <a:noFill/>
          </a:ln>
        </p:spPr>
      </p:pic>
      <p:pic>
        <p:nvPicPr>
          <p:cNvPr id="793" name="Google Shape;793;p77" descr="download.jpg"/>
          <p:cNvPicPr preferRelativeResize="0"/>
          <p:nvPr/>
        </p:nvPicPr>
        <p:blipFill rotWithShape="1">
          <a:blip r:embed="rId5">
            <a:alphaModFix/>
          </a:blip>
          <a:srcRect/>
          <a:stretch/>
        </p:blipFill>
        <p:spPr>
          <a:xfrm>
            <a:off x="5943600" y="4038600"/>
            <a:ext cx="4495800" cy="2533650"/>
          </a:xfrm>
          <a:prstGeom prst="rect">
            <a:avLst/>
          </a:prstGeom>
          <a:noFill/>
          <a:ln>
            <a:noFill/>
          </a:ln>
        </p:spPr>
      </p:pic>
      <p:pic>
        <p:nvPicPr>
          <p:cNvPr id="794" name="Google Shape;794;p77" descr="download (29).jpg"/>
          <p:cNvPicPr preferRelativeResize="0"/>
          <p:nvPr/>
        </p:nvPicPr>
        <p:blipFill rotWithShape="1">
          <a:blip r:embed="rId6">
            <a:alphaModFix/>
          </a:blip>
          <a:srcRect/>
          <a:stretch/>
        </p:blipFill>
        <p:spPr>
          <a:xfrm>
            <a:off x="1524000" y="0"/>
            <a:ext cx="1143000" cy="990600"/>
          </a:xfrm>
          <a:prstGeom prst="rect">
            <a:avLst/>
          </a:prstGeom>
          <a:noFill/>
          <a:ln>
            <a:noFill/>
          </a:ln>
        </p:spPr>
      </p:pic>
      <p:sp>
        <p:nvSpPr>
          <p:cNvPr id="2" name="Footer Placeholder 1">
            <a:extLst>
              <a:ext uri="{FF2B5EF4-FFF2-40B4-BE49-F238E27FC236}">
                <a16:creationId xmlns:a16="http://schemas.microsoft.com/office/drawing/2014/main" xmlns="" id="{8506CA02-2170-42BA-961C-72AC84C436DE}"/>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C8C82DBA-E9CC-43FF-BE23-09EB301746FA}"/>
              </a:ext>
            </a:extLst>
          </p:cNvPr>
          <p:cNvSpPr>
            <a:spLocks noGrp="1"/>
          </p:cNvSpPr>
          <p:nvPr>
            <p:ph type="sldNum" sz="quarter" idx="12"/>
          </p:nvPr>
        </p:nvSpPr>
        <p:spPr/>
        <p:txBody>
          <a:bodyPr/>
          <a:lstStyle/>
          <a:p>
            <a:fld id="{6D22F896-40B5-4ADD-8801-0D06FADFA095}" type="slidenum">
              <a:rPr lang="en-US" smtClean="0"/>
              <a:pPr/>
              <a:t>141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xEl>
                                              <p:pRg st="0" end="0"/>
                                            </p:txEl>
                                          </p:spTgt>
                                        </p:tgtEl>
                                        <p:attrNameLst>
                                          <p:attrName>style.visibility</p:attrName>
                                        </p:attrNameLst>
                                      </p:cBhvr>
                                      <p:to>
                                        <p:strVal val="visible"/>
                                      </p:to>
                                    </p:set>
                                    <p:animEffect transition="in" filter="fade">
                                      <p:cBhvr>
                                        <p:cTn id="7" dur="1000"/>
                                        <p:tgtEl>
                                          <p:spTgt spid="7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0">
                                            <p:txEl>
                                              <p:pRg st="1" end="1"/>
                                            </p:txEl>
                                          </p:spTgt>
                                        </p:tgtEl>
                                        <p:attrNameLst>
                                          <p:attrName>style.visibility</p:attrName>
                                        </p:attrNameLst>
                                      </p:cBhvr>
                                      <p:to>
                                        <p:strVal val="visible"/>
                                      </p:to>
                                    </p:set>
                                    <p:animEffect transition="in" filter="fade">
                                      <p:cBhvr>
                                        <p:cTn id="12" dur="1000"/>
                                        <p:tgtEl>
                                          <p:spTgt spid="7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0">
                                            <p:txEl>
                                              <p:pRg st="3" end="3"/>
                                            </p:txEl>
                                          </p:spTgt>
                                        </p:tgtEl>
                                        <p:attrNameLst>
                                          <p:attrName>style.visibility</p:attrName>
                                        </p:attrNameLst>
                                      </p:cBhvr>
                                      <p:to>
                                        <p:strVal val="visible"/>
                                      </p:to>
                                    </p:set>
                                    <p:animEffect transition="in" filter="fade">
                                      <p:cBhvr>
                                        <p:cTn id="17" dur="1000"/>
                                        <p:tgtEl>
                                          <p:spTgt spid="7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0">
                                            <p:txEl>
                                              <p:pRg st="4" end="4"/>
                                            </p:txEl>
                                          </p:spTgt>
                                        </p:tgtEl>
                                        <p:attrNameLst>
                                          <p:attrName>style.visibility</p:attrName>
                                        </p:attrNameLst>
                                      </p:cBhvr>
                                      <p:to>
                                        <p:strVal val="visible"/>
                                      </p:to>
                                    </p:set>
                                    <p:animEffect transition="in" filter="fade">
                                      <p:cBhvr>
                                        <p:cTn id="22" dur="1000"/>
                                        <p:tgtEl>
                                          <p:spTgt spid="7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36AF9-96B8-4249-9E9C-9301739F81DA}"/>
              </a:ext>
            </a:extLst>
          </p:cNvPr>
          <p:cNvSpPr>
            <a:spLocks noGrp="1"/>
          </p:cNvSpPr>
          <p:nvPr>
            <p:ph type="title"/>
          </p:nvPr>
        </p:nvSpPr>
        <p:spPr>
          <a:xfrm>
            <a:off x="467140" y="1918254"/>
            <a:ext cx="3750901" cy="3438939"/>
          </a:xfrm>
          <a:solidFill>
            <a:schemeClr val="accent1">
              <a:lumMod val="75000"/>
            </a:schemeClr>
          </a:solidFill>
        </p:spPr>
        <p:txBody>
          <a:bodyPr>
            <a:noAutofit/>
          </a:bodyPr>
          <a:lstStyle/>
          <a:p>
            <a:r>
              <a:rPr lang="bn-BD" b="1" dirty="0">
                <a:effectLst>
                  <a:outerShdw blurRad="38100" dist="38100" dir="2700000" algn="tl">
                    <a:srgbClr val="000000">
                      <a:alpha val="43137"/>
                    </a:srgbClr>
                  </a:outerShdw>
                </a:effectLst>
              </a:rPr>
              <a:t/>
            </a:r>
            <a:br>
              <a:rPr lang="bn-BD" b="1" dirty="0">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Indications for referral for mental health assessment</a:t>
            </a: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04B55A7D-5553-4744-B15C-821C3312DE0E}"/>
              </a:ext>
            </a:extLst>
          </p:cNvPr>
          <p:cNvSpPr>
            <a:spLocks noGrp="1"/>
          </p:cNvSpPr>
          <p:nvPr>
            <p:ph idx="1"/>
          </p:nvPr>
        </p:nvSpPr>
        <p:spPr>
          <a:xfrm>
            <a:off x="4616245" y="280221"/>
            <a:ext cx="7403691" cy="6577781"/>
          </a:xfrm>
        </p:spPr>
        <p:txBody>
          <a:bodyPr>
            <a:normAutofit/>
          </a:bodyPr>
          <a:lstStyle/>
          <a:p>
            <a:pPr>
              <a:buNone/>
            </a:pPr>
            <a:r>
              <a:rPr lang="en-US" dirty="0"/>
              <a:t> </a:t>
            </a:r>
            <a:endParaRPr lang="en-US" dirty="0" smtClean="0"/>
          </a:p>
          <a:p>
            <a:endParaRPr lang="en-US" sz="2800" b="1"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Expressing </a:t>
            </a:r>
            <a:r>
              <a:rPr lang="en-US" sz="2800" b="1" dirty="0">
                <a:solidFill>
                  <a:srgbClr val="FF0000"/>
                </a:solidFill>
                <a:latin typeface="Arial" panose="020B0604020202020204" pitchFamily="34" charset="0"/>
                <a:cs typeface="Arial" panose="020B0604020202020204" pitchFamily="34" charset="0"/>
              </a:rPr>
              <a:t>suicidal ideas</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Violent/aggressive </a:t>
            </a:r>
            <a:r>
              <a:rPr lang="en-US" sz="2800" b="1" dirty="0" err="1">
                <a:latin typeface="Arial" panose="020B0604020202020204" pitchFamily="34" charset="0"/>
                <a:cs typeface="Arial" panose="020B0604020202020204" pitchFamily="34" charset="0"/>
              </a:rPr>
              <a:t>behaviour</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Uncontrolled use of </a:t>
            </a:r>
            <a:r>
              <a:rPr lang="en-US" sz="2800" b="1" dirty="0">
                <a:solidFill>
                  <a:srgbClr val="FF0000"/>
                </a:solidFill>
                <a:latin typeface="Arial" panose="020B0604020202020204" pitchFamily="34" charset="0"/>
                <a:cs typeface="Arial" panose="020B0604020202020204" pitchFamily="34" charset="0"/>
              </a:rPr>
              <a:t>alcohol/drugs</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Crying or expressing </a:t>
            </a:r>
            <a:r>
              <a:rPr lang="en-US" sz="2800" b="1" dirty="0">
                <a:latin typeface="Arial" panose="020B0604020202020204" pitchFamily="34" charset="0"/>
                <a:cs typeface="Arial" panose="020B0604020202020204" pitchFamily="34" charset="0"/>
              </a:rPr>
              <a:t>uncontrollable distress</a:t>
            </a:r>
          </a:p>
          <a:p>
            <a:r>
              <a:rPr lang="en-US" sz="2800" b="1" dirty="0">
                <a:latin typeface="Arial" panose="020B0604020202020204" pitchFamily="34" charset="0"/>
                <a:cs typeface="Arial" panose="020B0604020202020204" pitchFamily="34" charset="0"/>
              </a:rPr>
              <a:t> Unexplained bizarre </a:t>
            </a:r>
            <a:r>
              <a:rPr lang="en-US" sz="2800" b="1" dirty="0" err="1">
                <a:latin typeface="Arial" panose="020B0604020202020204" pitchFamily="34" charset="0"/>
                <a:cs typeface="Arial" panose="020B0604020202020204" pitchFamily="34" charset="0"/>
              </a:rPr>
              <a:t>behaviour</a:t>
            </a:r>
            <a:r>
              <a:rPr lang="en-US" sz="2800" b="1" dirty="0">
                <a:latin typeface="Arial" panose="020B0604020202020204" pitchFamily="34" charset="0"/>
                <a:cs typeface="Arial" panose="020B0604020202020204" pitchFamily="34" charset="0"/>
              </a:rPr>
              <a:t> like </a:t>
            </a:r>
            <a:r>
              <a:rPr lang="en-US" sz="2800" b="1" dirty="0">
                <a:solidFill>
                  <a:srgbClr val="FF0000"/>
                </a:solidFill>
                <a:latin typeface="Arial" panose="020B0604020202020204" pitchFamily="34" charset="0"/>
                <a:cs typeface="Arial" panose="020B0604020202020204" pitchFamily="34" charset="0"/>
              </a:rPr>
              <a:t>talking or smiling to self</a:t>
            </a:r>
          </a:p>
          <a:p>
            <a:r>
              <a:rPr lang="en-US" sz="2800" b="1" dirty="0">
                <a:latin typeface="Arial" panose="020B0604020202020204" pitchFamily="34" charset="0"/>
                <a:cs typeface="Arial" panose="020B0604020202020204" pitchFamily="34" charset="0"/>
              </a:rPr>
              <a:t> Significant deterioration in occupational functioning</a:t>
            </a:r>
          </a:p>
          <a:p>
            <a:endParaRPr lang="en-US" dirty="0"/>
          </a:p>
        </p:txBody>
      </p:sp>
      <p:sp>
        <p:nvSpPr>
          <p:cNvPr id="5" name="Slide Number Placeholder 4">
            <a:extLst>
              <a:ext uri="{FF2B5EF4-FFF2-40B4-BE49-F238E27FC236}">
                <a16:creationId xmlns:a16="http://schemas.microsoft.com/office/drawing/2014/main" xmlns="" id="{08F78179-11B3-4677-9036-75AAF778A0B9}"/>
              </a:ext>
            </a:extLst>
          </p:cNvPr>
          <p:cNvSpPr>
            <a:spLocks noGrp="1"/>
          </p:cNvSpPr>
          <p:nvPr>
            <p:ph type="sldNum" sz="quarter" idx="12"/>
          </p:nvPr>
        </p:nvSpPr>
        <p:spPr/>
        <p:txBody>
          <a:bodyPr/>
          <a:lstStyle/>
          <a:p>
            <a:fld id="{6D22F896-40B5-4ADD-8801-0D06FADFA095}" type="slidenum">
              <a:rPr lang="en-US" smtClean="0"/>
              <a:pPr/>
              <a:t>142</a:t>
            </a:fld>
            <a:endParaRPr lang="en-US" dirty="0"/>
          </a:p>
        </p:txBody>
      </p:sp>
    </p:spTree>
    <p:extLst>
      <p:ext uri="{BB962C8B-B14F-4D97-AF65-F5344CB8AC3E}">
        <p14:creationId xmlns:p14="http://schemas.microsoft.com/office/powerpoint/2010/main" xmlns="" val="29484977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 Out Depressed Doctors</a:t>
            </a:r>
            <a:endParaRPr lang="en-US" dirty="0"/>
          </a:p>
        </p:txBody>
      </p:sp>
      <p:pic>
        <p:nvPicPr>
          <p:cNvPr id="7" name="Content Placeholder 6" descr="Macintosh HD:Users:emiliamckee:Desktop:acp:doc alone sitting.jpeg"/>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09601" y="1580322"/>
            <a:ext cx="5386388" cy="4365499"/>
          </a:xfrm>
          <a:prstGeom prst="rect">
            <a:avLst/>
          </a:prstGeom>
          <a:noFill/>
          <a:ln>
            <a:noFill/>
          </a:ln>
        </p:spPr>
      </p:pic>
      <p:pic>
        <p:nvPicPr>
          <p:cNvPr id="8" name="Content Placeholder 7" descr="Macintosh HD:Users:emiliamckee:Desktop:acp:distress.jpg"/>
          <p:cNvPicPr>
            <a:picLocks noGrp="1"/>
          </p:cNvPicPr>
          <p:nvPr>
            <p:ph sz="quarter" idx="4"/>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211958" y="1490870"/>
            <a:ext cx="5297556" cy="451236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0772D06-D4E2-419C-ABB0-9E0FF06B694B}"/>
              </a:ext>
            </a:extLst>
          </p:cNvPr>
          <p:cNvPicPr>
            <a:picLocks noChangeAspect="1"/>
          </p:cNvPicPr>
          <p:nvPr/>
        </p:nvPicPr>
        <p:blipFill>
          <a:blip r:embed="rId3"/>
          <a:stretch>
            <a:fillRect/>
          </a:stretch>
        </p:blipFill>
        <p:spPr>
          <a:xfrm>
            <a:off x="7506929" y="183434"/>
            <a:ext cx="4262283" cy="3577405"/>
          </a:xfrm>
          <a:prstGeom prst="rect">
            <a:avLst/>
          </a:prstGeom>
        </p:spPr>
      </p:pic>
      <p:pic>
        <p:nvPicPr>
          <p:cNvPr id="7" name="Picture 6">
            <a:extLst>
              <a:ext uri="{FF2B5EF4-FFF2-40B4-BE49-F238E27FC236}">
                <a16:creationId xmlns:a16="http://schemas.microsoft.com/office/drawing/2014/main" xmlns="" id="{05E0C430-0D18-429C-AFE4-D8BDF58F2DA5}"/>
              </a:ext>
            </a:extLst>
          </p:cNvPr>
          <p:cNvPicPr>
            <a:picLocks noChangeAspect="1"/>
          </p:cNvPicPr>
          <p:nvPr/>
        </p:nvPicPr>
        <p:blipFill>
          <a:blip r:embed="rId4"/>
          <a:stretch>
            <a:fillRect/>
          </a:stretch>
        </p:blipFill>
        <p:spPr>
          <a:xfrm>
            <a:off x="0" y="183434"/>
            <a:ext cx="2905432" cy="3577405"/>
          </a:xfrm>
          <a:prstGeom prst="rect">
            <a:avLst/>
          </a:prstGeom>
        </p:spPr>
      </p:pic>
      <p:pic>
        <p:nvPicPr>
          <p:cNvPr id="9" name="Picture 8">
            <a:extLst>
              <a:ext uri="{FF2B5EF4-FFF2-40B4-BE49-F238E27FC236}">
                <a16:creationId xmlns:a16="http://schemas.microsoft.com/office/drawing/2014/main" xmlns="" id="{5A4DC112-06DF-4DE1-BA2E-9BC837B8D8C5}"/>
              </a:ext>
            </a:extLst>
          </p:cNvPr>
          <p:cNvPicPr>
            <a:picLocks noChangeAspect="1"/>
          </p:cNvPicPr>
          <p:nvPr/>
        </p:nvPicPr>
        <p:blipFill>
          <a:blip r:embed="rId5"/>
          <a:stretch>
            <a:fillRect/>
          </a:stretch>
        </p:blipFill>
        <p:spPr>
          <a:xfrm>
            <a:off x="1" y="4327271"/>
            <a:ext cx="3347884" cy="2530731"/>
          </a:xfrm>
          <a:prstGeom prst="rect">
            <a:avLst/>
          </a:prstGeom>
        </p:spPr>
      </p:pic>
      <p:pic>
        <p:nvPicPr>
          <p:cNvPr id="11" name="Picture 10">
            <a:extLst>
              <a:ext uri="{FF2B5EF4-FFF2-40B4-BE49-F238E27FC236}">
                <a16:creationId xmlns:a16="http://schemas.microsoft.com/office/drawing/2014/main" xmlns="" id="{EEBD2555-82EB-44EE-A931-6577669FEDA0}"/>
              </a:ext>
            </a:extLst>
          </p:cNvPr>
          <p:cNvPicPr>
            <a:picLocks noChangeAspect="1"/>
          </p:cNvPicPr>
          <p:nvPr/>
        </p:nvPicPr>
        <p:blipFill>
          <a:blip r:embed="rId6"/>
          <a:stretch>
            <a:fillRect/>
          </a:stretch>
        </p:blipFill>
        <p:spPr>
          <a:xfrm>
            <a:off x="3554361" y="4312523"/>
            <a:ext cx="3952568" cy="2545479"/>
          </a:xfrm>
          <a:prstGeom prst="rect">
            <a:avLst/>
          </a:prstGeom>
        </p:spPr>
      </p:pic>
      <p:pic>
        <p:nvPicPr>
          <p:cNvPr id="13" name="Picture 12">
            <a:extLst>
              <a:ext uri="{FF2B5EF4-FFF2-40B4-BE49-F238E27FC236}">
                <a16:creationId xmlns:a16="http://schemas.microsoft.com/office/drawing/2014/main" xmlns="" id="{B3FAEE06-634D-48A6-807D-C670918F281A}"/>
              </a:ext>
            </a:extLst>
          </p:cNvPr>
          <p:cNvPicPr>
            <a:picLocks noChangeAspect="1"/>
          </p:cNvPicPr>
          <p:nvPr/>
        </p:nvPicPr>
        <p:blipFill>
          <a:blip r:embed="rId7"/>
          <a:stretch>
            <a:fillRect/>
          </a:stretch>
        </p:blipFill>
        <p:spPr>
          <a:xfrm>
            <a:off x="7713407" y="4232326"/>
            <a:ext cx="4262284" cy="2545479"/>
          </a:xfrm>
          <a:prstGeom prst="rect">
            <a:avLst/>
          </a:prstGeom>
        </p:spPr>
      </p:pic>
      <p:pic>
        <p:nvPicPr>
          <p:cNvPr id="15" name="Picture 14">
            <a:extLst>
              <a:ext uri="{FF2B5EF4-FFF2-40B4-BE49-F238E27FC236}">
                <a16:creationId xmlns:a16="http://schemas.microsoft.com/office/drawing/2014/main" xmlns="" id="{D79F0535-2EB5-4177-9D91-95BA8109CB2E}"/>
              </a:ext>
            </a:extLst>
          </p:cNvPr>
          <p:cNvPicPr>
            <a:picLocks noChangeAspect="1"/>
          </p:cNvPicPr>
          <p:nvPr/>
        </p:nvPicPr>
        <p:blipFill>
          <a:blip r:embed="rId8"/>
          <a:stretch>
            <a:fillRect/>
          </a:stretch>
        </p:blipFill>
        <p:spPr>
          <a:xfrm>
            <a:off x="3532238" y="192190"/>
            <a:ext cx="3753465" cy="3577404"/>
          </a:xfrm>
          <a:prstGeom prst="rect">
            <a:avLst/>
          </a:prstGeom>
        </p:spPr>
      </p:pic>
      <p:sp>
        <p:nvSpPr>
          <p:cNvPr id="3" name="Slide Number Placeholder 2">
            <a:extLst>
              <a:ext uri="{FF2B5EF4-FFF2-40B4-BE49-F238E27FC236}">
                <a16:creationId xmlns:a16="http://schemas.microsoft.com/office/drawing/2014/main" xmlns="" id="{FA901DE7-94D6-47B3-B43F-DFD1022017A9}"/>
              </a:ext>
            </a:extLst>
          </p:cNvPr>
          <p:cNvSpPr>
            <a:spLocks noGrp="1"/>
          </p:cNvSpPr>
          <p:nvPr>
            <p:ph type="sldNum" sz="quarter" idx="12"/>
          </p:nvPr>
        </p:nvSpPr>
        <p:spPr/>
        <p:txBody>
          <a:bodyPr/>
          <a:lstStyle/>
          <a:p>
            <a:fld id="{6D22F896-40B5-4ADD-8801-0D06FADFA095}" type="slidenum">
              <a:rPr lang="en-US" smtClean="0"/>
              <a:pPr/>
              <a:t>144</a:t>
            </a:fld>
            <a:endParaRPr lang="en-US" dirty="0"/>
          </a:p>
        </p:txBody>
      </p:sp>
    </p:spTree>
    <p:extLst>
      <p:ext uri="{BB962C8B-B14F-4D97-AF65-F5344CB8AC3E}">
        <p14:creationId xmlns:p14="http://schemas.microsoft.com/office/powerpoint/2010/main" xmlns="" val="257685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E84EA1-9ACF-427D-8FC8-630FCC2B0833}"/>
              </a:ext>
            </a:extLst>
          </p:cNvPr>
          <p:cNvPicPr>
            <a:picLocks noChangeAspect="1"/>
          </p:cNvPicPr>
          <p:nvPr/>
        </p:nvPicPr>
        <p:blipFill>
          <a:blip r:embed="rId3"/>
          <a:stretch>
            <a:fillRect/>
          </a:stretch>
        </p:blipFill>
        <p:spPr>
          <a:xfrm flipH="1">
            <a:off x="1" y="1"/>
            <a:ext cx="6253316" cy="6858000"/>
          </a:xfrm>
          <a:prstGeom prst="rect">
            <a:avLst/>
          </a:prstGeom>
        </p:spPr>
      </p:pic>
      <p:pic>
        <p:nvPicPr>
          <p:cNvPr id="4" name="Picture 3">
            <a:extLst>
              <a:ext uri="{FF2B5EF4-FFF2-40B4-BE49-F238E27FC236}">
                <a16:creationId xmlns:a16="http://schemas.microsoft.com/office/drawing/2014/main" xmlns="" id="{D912181C-7958-4775-8FFE-5009CDA03971}"/>
              </a:ext>
            </a:extLst>
          </p:cNvPr>
          <p:cNvPicPr>
            <a:picLocks noChangeAspect="1"/>
          </p:cNvPicPr>
          <p:nvPr/>
        </p:nvPicPr>
        <p:blipFill>
          <a:blip r:embed="rId4"/>
          <a:stretch>
            <a:fillRect/>
          </a:stretch>
        </p:blipFill>
        <p:spPr>
          <a:xfrm>
            <a:off x="6253315" y="0"/>
            <a:ext cx="6096000" cy="3259394"/>
          </a:xfrm>
          <a:prstGeom prst="rect">
            <a:avLst/>
          </a:prstGeom>
        </p:spPr>
      </p:pic>
      <p:pic>
        <p:nvPicPr>
          <p:cNvPr id="6" name="Picture 5">
            <a:extLst>
              <a:ext uri="{FF2B5EF4-FFF2-40B4-BE49-F238E27FC236}">
                <a16:creationId xmlns:a16="http://schemas.microsoft.com/office/drawing/2014/main" xmlns="" id="{FB741515-68E4-45BF-885A-59D8183349E7}"/>
              </a:ext>
            </a:extLst>
          </p:cNvPr>
          <p:cNvPicPr>
            <a:picLocks noChangeAspect="1"/>
          </p:cNvPicPr>
          <p:nvPr/>
        </p:nvPicPr>
        <p:blipFill>
          <a:blip r:embed="rId5"/>
          <a:stretch>
            <a:fillRect/>
          </a:stretch>
        </p:blipFill>
        <p:spPr>
          <a:xfrm>
            <a:off x="6253315" y="3259397"/>
            <a:ext cx="6096000" cy="3598605"/>
          </a:xfrm>
          <a:prstGeom prst="rect">
            <a:avLst/>
          </a:prstGeom>
        </p:spPr>
      </p:pic>
      <p:sp>
        <p:nvSpPr>
          <p:cNvPr id="3" name="Footer Placeholder 2">
            <a:extLst>
              <a:ext uri="{FF2B5EF4-FFF2-40B4-BE49-F238E27FC236}">
                <a16:creationId xmlns:a16="http://schemas.microsoft.com/office/drawing/2014/main" xmlns="" id="{B3C43ACC-9A29-4C51-83AB-5701EFD1DE40}"/>
              </a:ext>
            </a:extLst>
          </p:cNvPr>
          <p:cNvSpPr>
            <a:spLocks noGrp="1"/>
          </p:cNvSpPr>
          <p:nvPr>
            <p:ph type="ftr" sz="quarter" idx="11"/>
          </p:nvPr>
        </p:nvSpPr>
        <p:spPr/>
        <p:txBody>
          <a:bodyPr/>
          <a:lstStyle/>
          <a:p>
            <a:r>
              <a:rPr lang="en-US"/>
              <a:t>dr.mekhala.sarkar@gmail.com</a:t>
            </a:r>
            <a:endParaRPr lang="en-US" dirty="0"/>
          </a:p>
        </p:txBody>
      </p:sp>
      <p:sp>
        <p:nvSpPr>
          <p:cNvPr id="5" name="Slide Number Placeholder 4">
            <a:extLst>
              <a:ext uri="{FF2B5EF4-FFF2-40B4-BE49-F238E27FC236}">
                <a16:creationId xmlns:a16="http://schemas.microsoft.com/office/drawing/2014/main" xmlns="" id="{948999A4-9E24-4B7D-BAF3-F571C64EBCE1}"/>
              </a:ext>
            </a:extLst>
          </p:cNvPr>
          <p:cNvSpPr>
            <a:spLocks noGrp="1"/>
          </p:cNvSpPr>
          <p:nvPr>
            <p:ph type="sldNum" sz="quarter" idx="12"/>
          </p:nvPr>
        </p:nvSpPr>
        <p:spPr/>
        <p:txBody>
          <a:bodyPr/>
          <a:lstStyle/>
          <a:p>
            <a:fld id="{6D22F896-40B5-4ADD-8801-0D06FADFA095}" type="slidenum">
              <a:rPr lang="en-US" smtClean="0"/>
              <a:pPr/>
              <a:t>145</a:t>
            </a:fld>
            <a:endParaRPr lang="en-US" dirty="0"/>
          </a:p>
        </p:txBody>
      </p:sp>
    </p:spTree>
    <p:extLst>
      <p:ext uri="{BB962C8B-B14F-4D97-AF65-F5344CB8AC3E}">
        <p14:creationId xmlns:p14="http://schemas.microsoft.com/office/powerpoint/2010/main" xmlns="" val="75797314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Acknowledgement</a:t>
            </a:r>
            <a:endParaRPr lang="en-US" b="1" dirty="0"/>
          </a:p>
        </p:txBody>
      </p:sp>
      <p:sp>
        <p:nvSpPr>
          <p:cNvPr id="3" name="Content Placeholder 2"/>
          <p:cNvSpPr>
            <a:spLocks noGrp="1"/>
          </p:cNvSpPr>
          <p:nvPr>
            <p:ph idx="1"/>
          </p:nvPr>
        </p:nvSpPr>
        <p:spPr/>
        <p:txBody>
          <a:bodyPr/>
          <a:lstStyle/>
          <a:p>
            <a:endParaRPr lang="en-US" dirty="0" smtClean="0"/>
          </a:p>
          <a:p>
            <a:endParaRPr lang="en-US" smtClean="0"/>
          </a:p>
          <a:p>
            <a:r>
              <a:rPr lang="en-US" smtClean="0"/>
              <a:t>Dr</a:t>
            </a:r>
            <a:r>
              <a:rPr lang="en-US" dirty="0" smtClean="0"/>
              <a:t>. </a:t>
            </a:r>
            <a:r>
              <a:rPr lang="en-US" dirty="0" err="1" smtClean="0"/>
              <a:t>Kaniz</a:t>
            </a:r>
            <a:r>
              <a:rPr lang="en-US" dirty="0" smtClean="0"/>
              <a:t> </a:t>
            </a:r>
            <a:r>
              <a:rPr lang="en-US" dirty="0" err="1" smtClean="0"/>
              <a:t>Fatema</a:t>
            </a:r>
            <a:r>
              <a:rPr lang="en-US" dirty="0" smtClean="0"/>
              <a:t>, Associate Professor , CCM,BIRDEM</a:t>
            </a:r>
          </a:p>
          <a:p>
            <a:r>
              <a:rPr lang="en-US" dirty="0" smtClean="0"/>
              <a:t>Dr. </a:t>
            </a:r>
            <a:r>
              <a:rPr lang="en-US" dirty="0" err="1" smtClean="0"/>
              <a:t>Mekhala</a:t>
            </a:r>
            <a:r>
              <a:rPr lang="en-US" dirty="0" smtClean="0"/>
              <a:t> </a:t>
            </a:r>
            <a:r>
              <a:rPr lang="en-US" dirty="0" err="1" smtClean="0"/>
              <a:t>Sarker</a:t>
            </a:r>
            <a:r>
              <a:rPr lang="en-US" dirty="0" smtClean="0"/>
              <a:t>, Associate Professor, NIMH</a:t>
            </a:r>
          </a:p>
          <a:p>
            <a:r>
              <a:rPr lang="en-US" dirty="0" smtClean="0"/>
              <a:t>Dr. </a:t>
            </a:r>
            <a:r>
              <a:rPr lang="en-US" dirty="0" err="1" smtClean="0"/>
              <a:t>Audry</a:t>
            </a:r>
            <a:r>
              <a:rPr lang="en-US" dirty="0" smtClean="0"/>
              <a:t> </a:t>
            </a:r>
            <a:r>
              <a:rPr lang="en-US" dirty="0" err="1" smtClean="0"/>
              <a:t>Rahman</a:t>
            </a:r>
            <a:r>
              <a:rPr lang="en-US" dirty="0" smtClean="0"/>
              <a:t>, AR, Medicine, PMCH</a:t>
            </a: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F12C50-42BE-4E8C-85E1-F987D6522E65}"/>
              </a:ext>
            </a:extLst>
          </p:cNvPr>
          <p:cNvPicPr>
            <a:picLocks noChangeAspect="1"/>
          </p:cNvPicPr>
          <p:nvPr/>
        </p:nvPicPr>
        <p:blipFill rotWithShape="1">
          <a:blip r:embed="rId3"/>
          <a:srcRect b="18066"/>
          <a:stretch/>
        </p:blipFill>
        <p:spPr>
          <a:xfrm>
            <a:off x="0" y="4113969"/>
            <a:ext cx="12192000" cy="2802194"/>
          </a:xfrm>
          <a:prstGeom prst="rect">
            <a:avLst/>
          </a:prstGeom>
        </p:spPr>
      </p:pic>
      <p:sp>
        <p:nvSpPr>
          <p:cNvPr id="6" name="Rectangle 5">
            <a:extLst>
              <a:ext uri="{FF2B5EF4-FFF2-40B4-BE49-F238E27FC236}">
                <a16:creationId xmlns:a16="http://schemas.microsoft.com/office/drawing/2014/main" xmlns="" id="{782975FE-53AB-428E-9C23-2CE77DA5387C}"/>
              </a:ext>
            </a:extLst>
          </p:cNvPr>
          <p:cNvSpPr/>
          <p:nvPr/>
        </p:nvSpPr>
        <p:spPr>
          <a:xfrm>
            <a:off x="1621721" y="2359644"/>
            <a:ext cx="9744975"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bn-BD" sz="5400" dirty="0">
                <a:ln w="0"/>
                <a:solidFill>
                  <a:schemeClr val="accent4">
                    <a:lumMod val="50000"/>
                  </a:schemeClr>
                </a:solidFill>
                <a:effectLst>
                  <a:reflection blurRad="6350" stA="53000" endA="300" endPos="35500" dir="5400000" sy="-90000" algn="bl" rotWithShape="0"/>
                </a:effectLst>
                <a:latin typeface="Aharoni" panose="02010803020104030203" pitchFamily="2" charset="-79"/>
              </a:rPr>
              <a:t>What you are doing for us is</a:t>
            </a:r>
          </a:p>
          <a:p>
            <a:pPr algn="ctr"/>
            <a:r>
              <a:rPr lang="en-US" sz="5400" dirty="0">
                <a:ln w="0"/>
                <a:solidFill>
                  <a:srgbClr val="FF0000"/>
                </a:solidFill>
                <a:effectLst>
                  <a:reflection blurRad="6350" stA="53000" endA="300" endPos="35500" dir="5400000" sy="-90000" algn="bl" rotWithShape="0"/>
                </a:effectLst>
                <a:latin typeface="Aharoni" panose="02010803020104030203" pitchFamily="2" charset="-79"/>
                <a:cs typeface="Aharoni" panose="02010803020104030203" pitchFamily="2" charset="-79"/>
              </a:rPr>
              <a:t>J</a:t>
            </a:r>
            <a:r>
              <a:rPr lang="bn-BD" sz="5400" dirty="0">
                <a:ln w="0"/>
                <a:solidFill>
                  <a:srgbClr val="FF0000"/>
                </a:solidFill>
                <a:effectLst>
                  <a:reflection blurRad="6350" stA="53000" endA="300" endPos="35500" dir="5400000" sy="-90000" algn="bl" rotWithShape="0"/>
                </a:effectLst>
                <a:latin typeface="Aharoni" panose="02010803020104030203" pitchFamily="2" charset="-79"/>
              </a:rPr>
              <a:t>UST GREAT!</a:t>
            </a:r>
            <a:endParaRPr lang="en-US" sz="5400" dirty="0">
              <a:ln w="0"/>
              <a:solidFill>
                <a:srgbClr val="FF0000"/>
              </a:solidFill>
              <a:effectLst>
                <a:reflection blurRad="6350" stA="53000" endA="300" endPos="35500" dir="5400000" sy="-90000" algn="bl" rotWithShape="0"/>
              </a:effectLst>
              <a:latin typeface="Aharoni" panose="02010803020104030203" pitchFamily="2" charset="-79"/>
              <a:cs typeface="Aharoni" panose="02010803020104030203" pitchFamily="2" charset="-79"/>
            </a:endParaRPr>
          </a:p>
        </p:txBody>
      </p:sp>
      <p:pic>
        <p:nvPicPr>
          <p:cNvPr id="8" name="Picture 7">
            <a:extLst>
              <a:ext uri="{FF2B5EF4-FFF2-40B4-BE49-F238E27FC236}">
                <a16:creationId xmlns:a16="http://schemas.microsoft.com/office/drawing/2014/main" xmlns="" id="{D767C165-0444-4AFB-BA6A-33908DD8FD0E}"/>
              </a:ext>
            </a:extLst>
          </p:cNvPr>
          <p:cNvPicPr>
            <a:picLocks noChangeAspect="1"/>
          </p:cNvPicPr>
          <p:nvPr/>
        </p:nvPicPr>
        <p:blipFill>
          <a:blip r:embed="rId4"/>
          <a:stretch>
            <a:fillRect/>
          </a:stretch>
        </p:blipFill>
        <p:spPr>
          <a:xfrm>
            <a:off x="4586748" y="213445"/>
            <a:ext cx="3583859" cy="2146198"/>
          </a:xfrm>
          <a:prstGeom prst="rect">
            <a:avLst/>
          </a:prstGeom>
        </p:spPr>
      </p:pic>
      <p:sp>
        <p:nvSpPr>
          <p:cNvPr id="2" name="Footer Placeholder 1">
            <a:extLst>
              <a:ext uri="{FF2B5EF4-FFF2-40B4-BE49-F238E27FC236}">
                <a16:creationId xmlns:a16="http://schemas.microsoft.com/office/drawing/2014/main" xmlns="" id="{009DD77F-3751-4EDC-AF61-963686F0A3DE}"/>
              </a:ext>
            </a:extLst>
          </p:cNvPr>
          <p:cNvSpPr>
            <a:spLocks noGrp="1"/>
          </p:cNvSpPr>
          <p:nvPr>
            <p:ph type="ftr" sz="quarter" idx="11"/>
          </p:nvPr>
        </p:nvSpPr>
        <p:spPr/>
        <p:txBody>
          <a:bodyPr/>
          <a:lstStyle/>
          <a:p>
            <a:r>
              <a:rPr lang="en-US"/>
              <a:t>dr.mekhala.sarkar@gmail.com</a:t>
            </a:r>
            <a:endParaRPr lang="en-US" dirty="0"/>
          </a:p>
        </p:txBody>
      </p:sp>
      <p:sp>
        <p:nvSpPr>
          <p:cNvPr id="4" name="Slide Number Placeholder 3">
            <a:extLst>
              <a:ext uri="{FF2B5EF4-FFF2-40B4-BE49-F238E27FC236}">
                <a16:creationId xmlns:a16="http://schemas.microsoft.com/office/drawing/2014/main" xmlns="" id="{08463BA8-171C-4B41-9902-AB566A8CE710}"/>
              </a:ext>
            </a:extLst>
          </p:cNvPr>
          <p:cNvSpPr>
            <a:spLocks noGrp="1"/>
          </p:cNvSpPr>
          <p:nvPr>
            <p:ph type="sldNum" sz="quarter" idx="12"/>
          </p:nvPr>
        </p:nvSpPr>
        <p:spPr/>
        <p:txBody>
          <a:bodyPr/>
          <a:lstStyle/>
          <a:p>
            <a:fld id="{6D22F896-40B5-4ADD-8801-0D06FADFA095}" type="slidenum">
              <a:rPr lang="en-US" smtClean="0"/>
              <a:pPr/>
              <a:t>147</a:t>
            </a:fld>
            <a:endParaRPr lang="en-US" dirty="0"/>
          </a:p>
        </p:txBody>
      </p:sp>
    </p:spTree>
    <p:extLst>
      <p:ext uri="{BB962C8B-B14F-4D97-AF65-F5344CB8AC3E}">
        <p14:creationId xmlns:p14="http://schemas.microsoft.com/office/powerpoint/2010/main" xmlns="" val="143224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MEN</a:t>
            </a:r>
            <a:endParaRPr lang="en-US" b="1" dirty="0"/>
          </a:p>
        </p:txBody>
      </p:sp>
      <p:pic>
        <p:nvPicPr>
          <p:cNvPr id="5" name="image10.jpeg"/>
          <p:cNvPicPr>
            <a:picLocks noGrp="1"/>
          </p:cNvPicPr>
          <p:nvPr>
            <p:ph sz="half" idx="1"/>
          </p:nvPr>
        </p:nvPicPr>
        <p:blipFill>
          <a:blip r:embed="rId2" cstate="print"/>
          <a:stretch>
            <a:fillRect/>
          </a:stretch>
        </p:blipFill>
        <p:spPr>
          <a:xfrm>
            <a:off x="1037690" y="1160980"/>
            <a:ext cx="9780997" cy="56970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with respiratory signs and symptoms</a:t>
            </a:r>
            <a:endParaRPr lang="en-US" dirty="0"/>
          </a:p>
        </p:txBody>
      </p:sp>
      <p:sp>
        <p:nvSpPr>
          <p:cNvPr id="3" name="Content Placeholder 2"/>
          <p:cNvSpPr>
            <a:spLocks noGrp="1"/>
          </p:cNvSpPr>
          <p:nvPr>
            <p:ph sz="half" idx="1"/>
          </p:nvPr>
        </p:nvSpPr>
        <p:spPr>
          <a:xfrm>
            <a:off x="380144" y="1140431"/>
            <a:ext cx="11404314" cy="5537771"/>
          </a:xfrm>
        </p:spPr>
        <p:txBody>
          <a:bodyPr>
            <a:normAutofit/>
          </a:bodyPr>
          <a:lstStyle/>
          <a:p>
            <a:pPr>
              <a:buNone/>
            </a:pPr>
            <a:endParaRPr lang="en-US" dirty="0" smtClean="0"/>
          </a:p>
          <a:p>
            <a:pPr lvl="2"/>
            <a:r>
              <a:rPr lang="en-US" sz="3000" dirty="0" smtClean="0">
                <a:solidFill>
                  <a:srgbClr val="FF0000"/>
                </a:solidFill>
              </a:rPr>
              <a:t>Wear surgical mask </a:t>
            </a:r>
            <a:r>
              <a:rPr lang="en-US" sz="3000" dirty="0" smtClean="0"/>
              <a:t>in public place specially when coughing/sneezing</a:t>
            </a:r>
          </a:p>
          <a:p>
            <a:pPr lvl="2"/>
            <a:r>
              <a:rPr lang="en-US" sz="3000" dirty="0" smtClean="0"/>
              <a:t>Dispose </a:t>
            </a:r>
            <a:r>
              <a:rPr lang="en-US" sz="3000" dirty="0" smtClean="0">
                <a:solidFill>
                  <a:srgbClr val="FF0000"/>
                </a:solidFill>
              </a:rPr>
              <a:t>used tissues</a:t>
            </a:r>
            <a:r>
              <a:rPr lang="en-US" sz="3000" dirty="0" smtClean="0"/>
              <a:t> and masks in </a:t>
            </a:r>
            <a:r>
              <a:rPr lang="en-US" sz="3000" dirty="0" smtClean="0">
                <a:solidFill>
                  <a:srgbClr val="FF0000"/>
                </a:solidFill>
              </a:rPr>
              <a:t>yellow waste bin</a:t>
            </a:r>
          </a:p>
          <a:p>
            <a:pPr lvl="2"/>
            <a:r>
              <a:rPr lang="en-US" sz="3000" dirty="0" smtClean="0"/>
              <a:t>Perform hand hygiene after contact with respiratory secretions</a:t>
            </a:r>
          </a:p>
          <a:p>
            <a:pPr lvl="2"/>
            <a:r>
              <a:rPr lang="en-US" sz="3000" dirty="0" smtClean="0"/>
              <a:t>In case of sudden episode, use upper arm during coughing and sneezing</a:t>
            </a:r>
          </a:p>
          <a:p>
            <a:pPr lvl="2"/>
            <a:r>
              <a:rPr lang="en-US" sz="3000" dirty="0" smtClean="0"/>
              <a:t>Turn your head away from people/patients or food while sneezing or coughing</a:t>
            </a:r>
          </a:p>
          <a:p>
            <a:pPr>
              <a:buNone/>
            </a:pPr>
            <a:r>
              <a:rPr lang="en-US" sz="3000" dirty="0" smtClean="0"/>
              <a:t>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0" y="274638"/>
            <a:ext cx="9855200" cy="715962"/>
          </a:xfrm>
        </p:spPr>
        <p:txBody>
          <a:bodyPr>
            <a:normAutofit fontScale="90000"/>
          </a:bodyPr>
          <a:lstStyle/>
          <a:p>
            <a:r>
              <a:rPr lang="en-US" b="1" dirty="0" smtClean="0"/>
              <a:t>Personal Protective Equipment</a:t>
            </a:r>
            <a:endParaRPr lang="en-US" b="1" dirty="0"/>
          </a:p>
        </p:txBody>
      </p:sp>
      <p:sp>
        <p:nvSpPr>
          <p:cNvPr id="3" name="Content Placeholder 2"/>
          <p:cNvSpPr>
            <a:spLocks noGrp="1"/>
          </p:cNvSpPr>
          <p:nvPr>
            <p:ph idx="1"/>
          </p:nvPr>
        </p:nvSpPr>
        <p:spPr>
          <a:xfrm>
            <a:off x="101600" y="1219200"/>
            <a:ext cx="6484135" cy="5638800"/>
          </a:xfrm>
        </p:spPr>
        <p:txBody>
          <a:bodyPr>
            <a:normAutofit/>
          </a:bodyPr>
          <a:lstStyle/>
          <a:p>
            <a:pPr>
              <a:lnSpc>
                <a:spcPct val="150000"/>
              </a:lnSpc>
            </a:pPr>
            <a:r>
              <a:rPr lang="en-US" sz="2400" b="1" dirty="0" smtClean="0"/>
              <a:t>Objectives:</a:t>
            </a:r>
          </a:p>
          <a:p>
            <a:pPr lvl="1">
              <a:lnSpc>
                <a:spcPct val="150000"/>
              </a:lnSpc>
            </a:pPr>
            <a:r>
              <a:rPr lang="en-US" sz="2400" b="1" dirty="0" smtClean="0"/>
              <a:t>Protect skin and mucous membrane of HCW</a:t>
            </a:r>
          </a:p>
          <a:p>
            <a:pPr lvl="1">
              <a:lnSpc>
                <a:spcPct val="150000"/>
              </a:lnSpc>
            </a:pPr>
            <a:r>
              <a:rPr lang="en-US" sz="2400" b="1" dirty="0" smtClean="0"/>
              <a:t>Protect the pt from contacting infection</a:t>
            </a:r>
          </a:p>
          <a:p>
            <a:pPr>
              <a:lnSpc>
                <a:spcPct val="150000"/>
              </a:lnSpc>
            </a:pPr>
            <a:r>
              <a:rPr lang="en-US" sz="2400" b="1" dirty="0" smtClean="0"/>
              <a:t>Selection of PPE (type of exposure, isolation precaution, fit etc)</a:t>
            </a:r>
          </a:p>
          <a:p>
            <a:pPr>
              <a:lnSpc>
                <a:spcPct val="150000"/>
              </a:lnSpc>
            </a:pPr>
            <a:r>
              <a:rPr lang="en-US" sz="2400" b="1" dirty="0" smtClean="0"/>
              <a:t>Types of PPE ( Gown/apron, mask/respirator, goggles/face shield/ gloves/ shoe cover)</a:t>
            </a:r>
          </a:p>
        </p:txBody>
      </p:sp>
      <p:pic>
        <p:nvPicPr>
          <p:cNvPr id="19458" name="Picture 2"/>
          <p:cNvPicPr>
            <a:picLocks noChangeAspect="1" noChangeArrowheads="1"/>
          </p:cNvPicPr>
          <p:nvPr/>
        </p:nvPicPr>
        <p:blipFill>
          <a:blip r:embed="rId2"/>
          <a:srcRect/>
          <a:stretch>
            <a:fillRect/>
          </a:stretch>
        </p:blipFill>
        <p:spPr bwMode="auto">
          <a:xfrm>
            <a:off x="6637107" y="1232898"/>
            <a:ext cx="5322013" cy="2147300"/>
          </a:xfrm>
          <a:prstGeom prst="rect">
            <a:avLst/>
          </a:prstGeom>
          <a:noFill/>
          <a:ln w="9525">
            <a:noFill/>
            <a:miter lim="800000"/>
            <a:headEnd/>
            <a:tailEnd/>
          </a:ln>
          <a:effectLst/>
        </p:spPr>
      </p:pic>
      <p:pic>
        <p:nvPicPr>
          <p:cNvPr id="9" name="object 5"/>
          <p:cNvPicPr/>
          <p:nvPr/>
        </p:nvPicPr>
        <p:blipFill>
          <a:blip r:embed="rId3" cstate="print"/>
          <a:stretch>
            <a:fillRect/>
          </a:stretch>
        </p:blipFill>
        <p:spPr>
          <a:xfrm>
            <a:off x="6657653" y="3581400"/>
            <a:ext cx="5229547" cy="2819400"/>
          </a:xfrm>
          <a:prstGeom prst="rect">
            <a:avLst/>
          </a:prstGeom>
        </p:spPr>
      </p:pic>
    </p:spTree>
    <p:extLst>
      <p:ext uri="{BB962C8B-B14F-4D97-AF65-F5344CB8AC3E}">
        <p14:creationId xmlns="" xmlns:p14="http://schemas.microsoft.com/office/powerpoint/2010/main" val="2557036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cstate="print">
            <a:extLst>
              <a:ext uri="{28A0092B-C50C-407E-A947-70E740481C1C}">
                <a14:useLocalDpi xmlns="" xmlns:a14="http://schemas.microsoft.com/office/drawing/2010/main" val="0"/>
              </a:ext>
            </a:extLst>
          </a:blip>
          <a:stretch/>
        </p:blipFill>
        <p:spPr>
          <a:xfrm>
            <a:off x="0" y="0"/>
            <a:ext cx="11363219" cy="6858000"/>
          </a:xfrm>
        </p:spPr>
      </p:pic>
    </p:spTree>
    <p:extLst>
      <p:ext uri="{BB962C8B-B14F-4D97-AF65-F5344CB8AC3E}">
        <p14:creationId xmlns="" xmlns:p14="http://schemas.microsoft.com/office/powerpoint/2010/main" val="2385280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3.jpeg"/>
          <p:cNvPicPr>
            <a:picLocks noGrp="1"/>
          </p:cNvPicPr>
          <p:nvPr>
            <p:ph sz="half" idx="1"/>
          </p:nvPr>
        </p:nvPicPr>
        <p:blipFill>
          <a:blip r:embed="rId2" cstate="print"/>
          <a:stretch>
            <a:fillRect/>
          </a:stretch>
        </p:blipFill>
        <p:spPr>
          <a:xfrm>
            <a:off x="1982913" y="0"/>
            <a:ext cx="8589196" cy="685799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a:xfrm>
            <a:off x="609600" y="1181102"/>
            <a:ext cx="10972800" cy="4945069"/>
          </a:xfrm>
        </p:spPr>
        <p:txBody>
          <a:bodyPr>
            <a:normAutofit/>
          </a:bodyPr>
          <a:lstStyle/>
          <a:p>
            <a:endParaRPr lang="en-US" dirty="0" smtClean="0">
              <a:solidFill>
                <a:srgbClr val="FF0000"/>
              </a:solidFill>
            </a:endParaRPr>
          </a:p>
          <a:p>
            <a:r>
              <a:rPr lang="en-US" dirty="0" smtClean="0">
                <a:solidFill>
                  <a:srgbClr val="FF0000"/>
                </a:solidFill>
              </a:rPr>
              <a:t>IPC</a:t>
            </a:r>
          </a:p>
          <a:p>
            <a:r>
              <a:rPr lang="en-US" dirty="0" smtClean="0"/>
              <a:t>Long COVID </a:t>
            </a:r>
            <a:r>
              <a:rPr lang="en-US" dirty="0" smtClean="0"/>
              <a:t>Care</a:t>
            </a:r>
            <a:endParaRPr lang="en-US" dirty="0" smtClean="0"/>
          </a:p>
          <a:p>
            <a:r>
              <a:rPr lang="en-US" dirty="0" smtClean="0">
                <a:solidFill>
                  <a:srgbClr val="FF0000"/>
                </a:solidFill>
              </a:rPr>
              <a:t>Vaccines</a:t>
            </a:r>
          </a:p>
          <a:p>
            <a:r>
              <a:rPr lang="en-US" dirty="0" smtClean="0"/>
              <a:t>Pitfalls/ Fictions/Facts</a:t>
            </a:r>
            <a:endParaRPr lang="en-US" dirty="0" smtClean="0">
              <a:solidFill>
                <a:srgbClr val="FF0000"/>
              </a:solidFill>
            </a:endParaRPr>
          </a:p>
          <a:p>
            <a:r>
              <a:rPr lang="en-US" dirty="0" smtClean="0">
                <a:solidFill>
                  <a:srgbClr val="FF0000"/>
                </a:solidFill>
              </a:rPr>
              <a:t>Physician’s </a:t>
            </a:r>
            <a:r>
              <a:rPr lang="en-US" dirty="0" smtClean="0">
                <a:solidFill>
                  <a:srgbClr val="FF0000"/>
                </a:solidFill>
              </a:rPr>
              <a:t>Wellbeing</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2162175" y="161925"/>
            <a:ext cx="8362951" cy="669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294276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7030A0"/>
                </a:solidFill>
              </a:rPr>
              <a:t>PPE</a:t>
            </a:r>
            <a:endParaRPr lang="en-US" sz="4800" b="1" dirty="0">
              <a:solidFill>
                <a:srgbClr val="7030A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2044557" y="1119883"/>
            <a:ext cx="6667928" cy="5738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 xmlns:p14="http://schemas.microsoft.com/office/powerpoint/2010/main" val="354756412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304800" y="304800"/>
            <a:ext cx="5689600" cy="4267200"/>
          </a:xfrm>
        </p:spPr>
      </p:pic>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85786" y="442486"/>
            <a:ext cx="4706717" cy="29865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89610" y="3651265"/>
            <a:ext cx="6038849" cy="302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3200" y="5015821"/>
            <a:ext cx="5384800" cy="1384995"/>
          </a:xfrm>
          <a:prstGeom prst="rect">
            <a:avLst/>
          </a:prstGeom>
          <a:noFill/>
        </p:spPr>
        <p:txBody>
          <a:bodyPr wrap="square" rtlCol="0">
            <a:spAutoFit/>
          </a:bodyPr>
          <a:lstStyle/>
          <a:p>
            <a:pPr marL="285750" indent="-285750">
              <a:buFont typeface="Arial" pitchFamily="34" charset="0"/>
              <a:buChar char="•"/>
            </a:pPr>
            <a:r>
              <a:rPr lang="en-US" sz="2800" b="1" dirty="0" smtClean="0"/>
              <a:t>Universal masking</a:t>
            </a:r>
          </a:p>
          <a:p>
            <a:pPr marL="285750" indent="-285750">
              <a:buFont typeface="Arial" pitchFamily="34" charset="0"/>
              <a:buChar char="•"/>
            </a:pPr>
            <a:r>
              <a:rPr lang="en-US" sz="2800" b="1" dirty="0" smtClean="0"/>
              <a:t>Targeted continuous medical mask use</a:t>
            </a:r>
            <a:endParaRPr lang="en-US" sz="2800" b="1" dirty="0"/>
          </a:p>
        </p:txBody>
      </p:sp>
    </p:spTree>
    <p:extLst>
      <p:ext uri="{BB962C8B-B14F-4D97-AF65-F5344CB8AC3E}">
        <p14:creationId xmlns="" xmlns:p14="http://schemas.microsoft.com/office/powerpoint/2010/main" val="2067116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Correct way of wearing MASK</a:t>
            </a:r>
            <a:endParaRPr lang="en-US" b="1" dirty="0"/>
          </a:p>
        </p:txBody>
      </p:sp>
      <p:pic>
        <p:nvPicPr>
          <p:cNvPr id="5" name="image16.jpeg"/>
          <p:cNvPicPr>
            <a:picLocks noGrp="1"/>
          </p:cNvPicPr>
          <p:nvPr>
            <p:ph sz="half" idx="1"/>
          </p:nvPr>
        </p:nvPicPr>
        <p:blipFill>
          <a:blip r:embed="rId2" cstate="print"/>
          <a:stretch>
            <a:fillRect/>
          </a:stretch>
        </p:blipFill>
        <p:spPr>
          <a:xfrm>
            <a:off x="390419" y="1222626"/>
            <a:ext cx="11342670" cy="563537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7.jpeg"/>
          <p:cNvPicPr>
            <a:picLocks noGrp="1"/>
          </p:cNvPicPr>
          <p:nvPr>
            <p:ph sz="half" idx="1"/>
          </p:nvPr>
        </p:nvPicPr>
        <p:blipFill>
          <a:blip r:embed="rId2" cstate="print"/>
          <a:stretch>
            <a:fillRect/>
          </a:stretch>
        </p:blipFill>
        <p:spPr>
          <a:xfrm>
            <a:off x="1" y="0"/>
            <a:ext cx="12192000" cy="685799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1602768"/>
            <a:ext cx="11277600" cy="4872359"/>
          </a:xfrm>
          <a:prstGeom prst="rect">
            <a:avLst/>
          </a:prstGeom>
        </p:spPr>
        <p:txBody>
          <a:bodyPr vert="horz" wrap="square" lIns="0" tIns="12065" rIns="0" bIns="0" rtlCol="0">
            <a:spAutoFit/>
          </a:bodyPr>
          <a:lstStyle/>
          <a:p>
            <a:pPr marL="355600" indent="-342900">
              <a:lnSpc>
                <a:spcPct val="100000"/>
              </a:lnSpc>
              <a:spcBef>
                <a:spcPts val="1680"/>
              </a:spcBef>
              <a:buBlip>
                <a:blip r:embed="rId2"/>
              </a:buBlip>
              <a:tabLst>
                <a:tab pos="354965" algn="l"/>
                <a:tab pos="355600" algn="l"/>
              </a:tabLst>
            </a:pPr>
            <a:r>
              <a:rPr sz="2800" b="1" spc="-5" smtClean="0">
                <a:solidFill>
                  <a:srgbClr val="FF0000"/>
                </a:solidFill>
                <a:cs typeface="Arial"/>
              </a:rPr>
              <a:t>Should </a:t>
            </a:r>
            <a:r>
              <a:rPr sz="2800" b="1" spc="-5" dirty="0">
                <a:solidFill>
                  <a:srgbClr val="FF0000"/>
                </a:solidFill>
                <a:cs typeface="Arial"/>
              </a:rPr>
              <a:t>be single use and never be</a:t>
            </a:r>
            <a:r>
              <a:rPr sz="2800" b="1" spc="20" dirty="0">
                <a:solidFill>
                  <a:srgbClr val="FF0000"/>
                </a:solidFill>
                <a:cs typeface="Arial"/>
              </a:rPr>
              <a:t> </a:t>
            </a:r>
            <a:r>
              <a:rPr sz="2800" b="1" spc="-5" dirty="0">
                <a:solidFill>
                  <a:srgbClr val="FF0000"/>
                </a:solidFill>
                <a:cs typeface="Arial"/>
              </a:rPr>
              <a:t>reapplied</a:t>
            </a:r>
            <a:endParaRPr sz="2800" b="1" dirty="0">
              <a:solidFill>
                <a:srgbClr val="FF0000"/>
              </a:solidFill>
              <a:cs typeface="Arial"/>
            </a:endParaRPr>
          </a:p>
          <a:p>
            <a:pPr marL="355600" indent="-342900">
              <a:lnSpc>
                <a:spcPct val="100000"/>
              </a:lnSpc>
              <a:spcBef>
                <a:spcPts val="1680"/>
              </a:spcBef>
              <a:buBlip>
                <a:blip r:embed="rId2"/>
              </a:buBlip>
              <a:tabLst>
                <a:tab pos="354965" algn="l"/>
                <a:tab pos="355600" algn="l"/>
              </a:tabLst>
            </a:pPr>
            <a:r>
              <a:rPr sz="2800" b="1" spc="-5" dirty="0">
                <a:cs typeface="Arial"/>
              </a:rPr>
              <a:t>Should not be left dangling around the</a:t>
            </a:r>
            <a:r>
              <a:rPr sz="2800" b="1" spc="35" dirty="0">
                <a:cs typeface="Arial"/>
              </a:rPr>
              <a:t> </a:t>
            </a:r>
            <a:r>
              <a:rPr sz="2800" b="1" spc="-5" dirty="0">
                <a:cs typeface="Arial"/>
              </a:rPr>
              <a:t>neck</a:t>
            </a:r>
            <a:endParaRPr sz="2800" b="1" dirty="0">
              <a:cs typeface="Arial"/>
            </a:endParaRPr>
          </a:p>
          <a:p>
            <a:pPr marL="355600" indent="-342900">
              <a:lnSpc>
                <a:spcPct val="100000"/>
              </a:lnSpc>
              <a:spcBef>
                <a:spcPts val="1680"/>
              </a:spcBef>
              <a:buBlip>
                <a:blip r:embed="rId2"/>
              </a:buBlip>
              <a:tabLst>
                <a:tab pos="354965" algn="l"/>
                <a:tab pos="355600" algn="l"/>
                <a:tab pos="1974214" algn="l"/>
              </a:tabLst>
            </a:pPr>
            <a:r>
              <a:rPr sz="2800" b="1" spc="-45" dirty="0" smtClean="0">
                <a:solidFill>
                  <a:srgbClr val="FF0000"/>
                </a:solidFill>
                <a:cs typeface="Arial"/>
              </a:rPr>
              <a:t>Touchin</a:t>
            </a:r>
            <a:r>
              <a:rPr lang="en-US" sz="2800" b="1" spc="-45" dirty="0" smtClean="0">
                <a:solidFill>
                  <a:srgbClr val="FF0000"/>
                </a:solidFill>
                <a:cs typeface="Arial"/>
              </a:rPr>
              <a:t>g the </a:t>
            </a:r>
            <a:r>
              <a:rPr sz="2800" b="1" spc="-5" dirty="0" smtClean="0">
                <a:solidFill>
                  <a:srgbClr val="FF0000"/>
                </a:solidFill>
                <a:cs typeface="Arial"/>
              </a:rPr>
              <a:t>front </a:t>
            </a:r>
            <a:r>
              <a:rPr sz="2800" b="1" spc="-5" dirty="0">
                <a:solidFill>
                  <a:srgbClr val="FF0000"/>
                </a:solidFill>
                <a:cs typeface="Arial"/>
              </a:rPr>
              <a:t>of the mask should be</a:t>
            </a:r>
            <a:r>
              <a:rPr sz="2800" b="1" spc="25" dirty="0">
                <a:solidFill>
                  <a:srgbClr val="FF0000"/>
                </a:solidFill>
                <a:cs typeface="Arial"/>
              </a:rPr>
              <a:t> </a:t>
            </a:r>
            <a:r>
              <a:rPr sz="2800" b="1" spc="-5" dirty="0">
                <a:solidFill>
                  <a:srgbClr val="FF0000"/>
                </a:solidFill>
                <a:cs typeface="Arial"/>
              </a:rPr>
              <a:t>avoided</a:t>
            </a:r>
            <a:endParaRPr sz="2800" b="1" dirty="0">
              <a:solidFill>
                <a:srgbClr val="FF0000"/>
              </a:solidFill>
              <a:cs typeface="Arial"/>
            </a:endParaRPr>
          </a:p>
          <a:p>
            <a:pPr marL="355600" indent="-342900">
              <a:lnSpc>
                <a:spcPct val="100000"/>
              </a:lnSpc>
              <a:spcBef>
                <a:spcPts val="1680"/>
              </a:spcBef>
              <a:buBlip>
                <a:blip r:embed="rId2"/>
              </a:buBlip>
              <a:tabLst>
                <a:tab pos="354965" algn="l"/>
                <a:tab pos="355600" algn="l"/>
              </a:tabLst>
            </a:pPr>
            <a:r>
              <a:rPr sz="2800" b="1" spc="-15" dirty="0">
                <a:cs typeface="Arial"/>
              </a:rPr>
              <a:t>Avoid </a:t>
            </a:r>
            <a:r>
              <a:rPr sz="2800" b="1" spc="-5" dirty="0">
                <a:cs typeface="Arial"/>
              </a:rPr>
              <a:t>talking, coughing or</a:t>
            </a:r>
            <a:r>
              <a:rPr sz="2800" b="1" spc="25" dirty="0">
                <a:cs typeface="Arial"/>
              </a:rPr>
              <a:t> </a:t>
            </a:r>
            <a:r>
              <a:rPr sz="2800" b="1" spc="-5" dirty="0" smtClean="0">
                <a:cs typeface="Arial"/>
              </a:rPr>
              <a:t>sneezing</a:t>
            </a:r>
            <a:endParaRPr sz="2800" b="1" dirty="0">
              <a:cs typeface="Arial"/>
            </a:endParaRPr>
          </a:p>
          <a:p>
            <a:pPr marL="355600" marR="5080" indent="-342900">
              <a:lnSpc>
                <a:spcPct val="150000"/>
              </a:lnSpc>
              <a:buBlip>
                <a:blip r:embed="rId2"/>
              </a:buBlip>
              <a:tabLst>
                <a:tab pos="354965" algn="l"/>
                <a:tab pos="355600" algn="l"/>
              </a:tabLst>
            </a:pPr>
            <a:r>
              <a:rPr sz="2800" b="1" spc="-5" dirty="0">
                <a:solidFill>
                  <a:srgbClr val="FF0000"/>
                </a:solidFill>
                <a:cs typeface="Arial"/>
              </a:rPr>
              <a:t>Perform hand hygiene before donning, upon touching or discarding  an used</a:t>
            </a:r>
            <a:r>
              <a:rPr sz="2800" b="1" dirty="0">
                <a:solidFill>
                  <a:srgbClr val="FF0000"/>
                </a:solidFill>
                <a:cs typeface="Arial"/>
              </a:rPr>
              <a:t> </a:t>
            </a:r>
            <a:r>
              <a:rPr sz="2800" b="1" spc="-5" dirty="0" smtClean="0">
                <a:solidFill>
                  <a:srgbClr val="FF0000"/>
                </a:solidFill>
                <a:cs typeface="Arial"/>
              </a:rPr>
              <a:t>mask</a:t>
            </a:r>
            <a:endParaRPr lang="en-US" sz="2800" b="1" spc="-5" dirty="0" smtClean="0">
              <a:solidFill>
                <a:srgbClr val="FF0000"/>
              </a:solidFill>
              <a:cs typeface="Arial"/>
            </a:endParaRPr>
          </a:p>
          <a:p>
            <a:pPr marL="355600" indent="-342900">
              <a:lnSpc>
                <a:spcPct val="100000"/>
              </a:lnSpc>
              <a:spcBef>
                <a:spcPts val="1400"/>
              </a:spcBef>
              <a:buBlip>
                <a:blip r:embed="rId2"/>
              </a:buBlip>
              <a:tabLst>
                <a:tab pos="354965" algn="l"/>
                <a:tab pos="355600" algn="l"/>
              </a:tabLst>
            </a:pPr>
            <a:r>
              <a:rPr lang="en-US" sz="2800" b="1" spc="-5" dirty="0" smtClean="0">
                <a:cs typeface="Arial"/>
              </a:rPr>
              <a:t>Should be changed after 4-6 hours of</a:t>
            </a:r>
            <a:r>
              <a:rPr lang="en-US" sz="2800" b="1" spc="25" dirty="0" smtClean="0">
                <a:cs typeface="Arial"/>
              </a:rPr>
              <a:t> </a:t>
            </a:r>
            <a:r>
              <a:rPr lang="en-US" sz="2800" b="1" spc="-5" dirty="0" smtClean="0">
                <a:cs typeface="Arial"/>
              </a:rPr>
              <a:t>use</a:t>
            </a:r>
            <a:endParaRPr lang="en-US" sz="2800" b="1" dirty="0" smtClean="0">
              <a:cs typeface="Arial"/>
            </a:endParaRPr>
          </a:p>
          <a:p>
            <a:pPr marL="355600" marR="5080" indent="-342900">
              <a:lnSpc>
                <a:spcPct val="150000"/>
              </a:lnSpc>
              <a:buBlip>
                <a:blip r:embed="rId2"/>
              </a:buBlip>
              <a:tabLst>
                <a:tab pos="354965" algn="l"/>
                <a:tab pos="355600" algn="l"/>
              </a:tabLst>
            </a:pPr>
            <a:r>
              <a:rPr lang="en-US" sz="2800" b="1" spc="-5" dirty="0" smtClean="0">
                <a:cs typeface="Arial"/>
              </a:rPr>
              <a:t>Should </a:t>
            </a:r>
            <a:r>
              <a:rPr lang="en-US" sz="2800" b="1" spc="-5" dirty="0" smtClean="0">
                <a:cs typeface="Arial"/>
              </a:rPr>
              <a:t>not be shared with others</a:t>
            </a:r>
            <a:endParaRPr sz="2800" b="1" dirty="0">
              <a:cs typeface="Arial"/>
            </a:endParaRPr>
          </a:p>
        </p:txBody>
      </p:sp>
      <p:sp>
        <p:nvSpPr>
          <p:cNvPr id="3" name="object 3"/>
          <p:cNvSpPr/>
          <p:nvPr/>
        </p:nvSpPr>
        <p:spPr>
          <a:xfrm>
            <a:off x="775" y="761"/>
            <a:ext cx="12190731" cy="6856730"/>
          </a:xfrm>
          <a:custGeom>
            <a:avLst/>
            <a:gdLst/>
            <a:ahLst/>
            <a:cxnLst/>
            <a:rect l="l" t="t" r="r" b="b"/>
            <a:pathLst>
              <a:path w="12190730" h="6856730">
                <a:moveTo>
                  <a:pt x="0" y="0"/>
                </a:moveTo>
                <a:lnTo>
                  <a:pt x="12190476" y="0"/>
                </a:lnTo>
                <a:lnTo>
                  <a:pt x="12190476" y="6856476"/>
                </a:lnTo>
                <a:lnTo>
                  <a:pt x="0" y="6856476"/>
                </a:lnTo>
                <a:lnTo>
                  <a:pt x="0" y="0"/>
                </a:lnTo>
                <a:close/>
              </a:path>
            </a:pathLst>
          </a:custGeom>
          <a:ln w="3175">
            <a:solidFill>
              <a:srgbClr val="000000"/>
            </a:solidFill>
          </a:ln>
        </p:spPr>
        <p:txBody>
          <a:bodyPr wrap="square" lIns="0" tIns="0" rIns="0" bIns="0" rtlCol="0"/>
          <a:lstStyle/>
          <a:p>
            <a:endParaRPr/>
          </a:p>
        </p:txBody>
      </p:sp>
      <p:sp>
        <p:nvSpPr>
          <p:cNvPr id="4" name="Title 3"/>
          <p:cNvSpPr>
            <a:spLocks noGrp="1"/>
          </p:cNvSpPr>
          <p:nvPr>
            <p:ph type="title"/>
          </p:nvPr>
        </p:nvSpPr>
        <p:spPr>
          <a:xfrm>
            <a:off x="609600" y="228601"/>
            <a:ext cx="10972800" cy="944562"/>
          </a:xfrm>
        </p:spPr>
        <p:txBody>
          <a:bodyPr>
            <a:noAutofit/>
          </a:bodyPr>
          <a:lstStyle/>
          <a:p>
            <a:r>
              <a:rPr lang="en-US" sz="3200" b="1" spc="-5" dirty="0" smtClean="0">
                <a:cs typeface="Arial"/>
              </a:rPr>
              <a:t/>
            </a:r>
            <a:br>
              <a:rPr lang="en-US" sz="3200" b="1" spc="-5" dirty="0" smtClean="0">
                <a:cs typeface="Arial"/>
              </a:rPr>
            </a:br>
            <a:r>
              <a:rPr lang="en-US" sz="3200" b="1" spc="-5" dirty="0" smtClean="0">
                <a:cs typeface="Arial"/>
              </a:rPr>
              <a:t>MEASURES SHOULD BE CONSIDERED WHILE USING  SURGICAL</a:t>
            </a:r>
            <a:r>
              <a:rPr lang="en-US" sz="3200" b="1" spc="-110" dirty="0" smtClean="0">
                <a:cs typeface="Arial"/>
              </a:rPr>
              <a:t> </a:t>
            </a:r>
            <a:r>
              <a:rPr lang="en-US" sz="3200" b="1" spc="-5" dirty="0" smtClean="0">
                <a:solidFill>
                  <a:srgbClr val="FF0000"/>
                </a:solidFill>
                <a:cs typeface="Arial"/>
              </a:rPr>
              <a:t>MASKS</a:t>
            </a:r>
            <a:r>
              <a:rPr lang="en-US" sz="3200" b="1" dirty="0" smtClean="0">
                <a:cs typeface="Arial"/>
              </a:rPr>
              <a:t/>
            </a:r>
            <a:br>
              <a:rPr lang="en-US" sz="3200" b="1" dirty="0" smtClean="0">
                <a:cs typeface="Arial"/>
              </a:rPr>
            </a:br>
            <a:endParaRPr lang="en-US" sz="3200" b="1" dirty="0"/>
          </a:p>
        </p:txBody>
      </p:sp>
    </p:spTree>
    <p:extLst>
      <p:ext uri="{BB962C8B-B14F-4D97-AF65-F5344CB8AC3E}">
        <p14:creationId xmlns="" xmlns:p14="http://schemas.microsoft.com/office/powerpoint/2010/main" val="1616576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Effectiveness of PPE</a:t>
            </a:r>
            <a:endParaRPr lang="en-US" dirty="0"/>
          </a:p>
        </p:txBody>
      </p:sp>
      <p:sp>
        <p:nvSpPr>
          <p:cNvPr id="3" name="Content Placeholder 2"/>
          <p:cNvSpPr>
            <a:spLocks noGrp="1"/>
          </p:cNvSpPr>
          <p:nvPr>
            <p:ph idx="1"/>
          </p:nvPr>
        </p:nvSpPr>
        <p:spPr>
          <a:xfrm>
            <a:off x="711200" y="1371602"/>
            <a:ext cx="10972800" cy="4754563"/>
          </a:xfrm>
        </p:spPr>
        <p:txBody>
          <a:bodyPr>
            <a:normAutofit/>
          </a:bodyPr>
          <a:lstStyle/>
          <a:p>
            <a:pPr marL="0" indent="0">
              <a:lnSpc>
                <a:spcPct val="150000"/>
              </a:lnSpc>
              <a:spcBef>
                <a:spcPts val="0"/>
              </a:spcBef>
              <a:spcAft>
                <a:spcPts val="600"/>
              </a:spcAft>
              <a:buNone/>
            </a:pPr>
            <a:r>
              <a:rPr lang="en-US" sz="2800" b="1" dirty="0" smtClean="0"/>
              <a:t>The effectiveness of PPE strongly depends on:</a:t>
            </a:r>
          </a:p>
          <a:p>
            <a:pPr lvl="1">
              <a:lnSpc>
                <a:spcPct val="150000"/>
              </a:lnSpc>
              <a:spcBef>
                <a:spcPts val="0"/>
              </a:spcBef>
              <a:spcAft>
                <a:spcPts val="600"/>
              </a:spcAft>
              <a:buBlip>
                <a:blip r:embed="rId3"/>
              </a:buBlip>
            </a:pPr>
            <a:r>
              <a:rPr lang="en-US" b="1" dirty="0" smtClean="0">
                <a:solidFill>
                  <a:srgbClr val="FF0000"/>
                </a:solidFill>
              </a:rPr>
              <a:t>Staff training on putting on &amp; removal of PPE</a:t>
            </a:r>
          </a:p>
          <a:p>
            <a:pPr lvl="1">
              <a:lnSpc>
                <a:spcPct val="150000"/>
              </a:lnSpc>
              <a:spcBef>
                <a:spcPts val="0"/>
              </a:spcBef>
              <a:spcAft>
                <a:spcPts val="600"/>
              </a:spcAft>
              <a:buBlip>
                <a:blip r:embed="rId3"/>
              </a:buBlip>
            </a:pPr>
            <a:r>
              <a:rPr lang="en-US" b="1" dirty="0" smtClean="0"/>
              <a:t>Prompt access to sufficient supplies</a:t>
            </a:r>
          </a:p>
          <a:p>
            <a:pPr lvl="1">
              <a:lnSpc>
                <a:spcPct val="150000"/>
              </a:lnSpc>
              <a:spcBef>
                <a:spcPts val="0"/>
              </a:spcBef>
              <a:spcAft>
                <a:spcPts val="600"/>
              </a:spcAft>
              <a:buBlip>
                <a:blip r:embed="rId3"/>
              </a:buBlip>
            </a:pPr>
            <a:r>
              <a:rPr lang="en-US" b="1" dirty="0" smtClean="0">
                <a:solidFill>
                  <a:srgbClr val="FF0000"/>
                </a:solidFill>
              </a:rPr>
              <a:t>Appropriate hand hygiene</a:t>
            </a:r>
          </a:p>
          <a:p>
            <a:pPr lvl="1">
              <a:lnSpc>
                <a:spcPct val="150000"/>
              </a:lnSpc>
              <a:spcBef>
                <a:spcPts val="0"/>
              </a:spcBef>
              <a:spcAft>
                <a:spcPts val="600"/>
              </a:spcAft>
              <a:buBlip>
                <a:blip r:embed="rId3"/>
              </a:buBlip>
            </a:pPr>
            <a:r>
              <a:rPr lang="en-US" b="1" dirty="0" smtClean="0"/>
              <a:t>HCWs compliance</a:t>
            </a:r>
          </a:p>
          <a:p>
            <a:pPr lvl="1">
              <a:lnSpc>
                <a:spcPct val="150000"/>
              </a:lnSpc>
              <a:spcBef>
                <a:spcPts val="0"/>
              </a:spcBef>
              <a:spcAft>
                <a:spcPts val="600"/>
              </a:spcAft>
              <a:buBlip>
                <a:blip r:embed="rId3"/>
              </a:buBlip>
            </a:pPr>
            <a:r>
              <a:rPr lang="en-US" b="1" dirty="0" smtClean="0">
                <a:solidFill>
                  <a:srgbClr val="FF0000"/>
                </a:solidFill>
              </a:rPr>
              <a:t>Regular monitoring &amp; </a:t>
            </a:r>
            <a:r>
              <a:rPr lang="en-US" sz="3600" b="1" dirty="0" smtClean="0">
                <a:solidFill>
                  <a:srgbClr val="FF0000"/>
                </a:solidFill>
              </a:rPr>
              <a:t>feedback by IPC personnel </a:t>
            </a:r>
            <a:endParaRPr lang="en-US" sz="3600" b="1" dirty="0">
              <a:solidFill>
                <a:srgbClr val="FF0000"/>
              </a:solidFill>
            </a:endParaRPr>
          </a:p>
        </p:txBody>
      </p:sp>
    </p:spTree>
    <p:extLst>
      <p:ext uri="{BB962C8B-B14F-4D97-AF65-F5344CB8AC3E}">
        <p14:creationId xmlns="" xmlns:p14="http://schemas.microsoft.com/office/powerpoint/2010/main" val="2486329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3600" b="1" dirty="0" smtClean="0"/>
              <a:t>Sanitation, &amp; Waste management in COVID-19</a:t>
            </a:r>
            <a:endParaRPr lang="en-US" sz="3600" b="1" dirty="0"/>
          </a:p>
        </p:txBody>
      </p:sp>
      <p:sp>
        <p:nvSpPr>
          <p:cNvPr id="3" name="Content Placeholder 2"/>
          <p:cNvSpPr>
            <a:spLocks noGrp="1"/>
          </p:cNvSpPr>
          <p:nvPr>
            <p:ph idx="1"/>
          </p:nvPr>
        </p:nvSpPr>
        <p:spPr>
          <a:xfrm>
            <a:off x="203200" y="1202077"/>
            <a:ext cx="11684000" cy="4808305"/>
          </a:xfrm>
        </p:spPr>
        <p:txBody>
          <a:bodyPr>
            <a:noAutofit/>
          </a:bodyPr>
          <a:lstStyle/>
          <a:p>
            <a:pPr>
              <a:lnSpc>
                <a:spcPct val="150000"/>
              </a:lnSpc>
              <a:spcBef>
                <a:spcPts val="0"/>
              </a:spcBef>
              <a:buClr>
                <a:srgbClr val="C00000"/>
              </a:buClr>
              <a:buFont typeface="Wingdings" pitchFamily="2" charset="2"/>
              <a:buChar char="Ø"/>
            </a:pPr>
            <a:r>
              <a:rPr lang="en-US" sz="2600" b="1" dirty="0" smtClean="0">
                <a:solidFill>
                  <a:srgbClr val="FF0000"/>
                </a:solidFill>
              </a:rPr>
              <a:t>Separate flush toilet/latrine</a:t>
            </a:r>
          </a:p>
          <a:p>
            <a:pPr lvl="1">
              <a:lnSpc>
                <a:spcPct val="150000"/>
              </a:lnSpc>
              <a:spcBef>
                <a:spcPts val="0"/>
              </a:spcBef>
              <a:buClr>
                <a:srgbClr val="C00000"/>
              </a:buClr>
              <a:buFont typeface="Wingdings" pitchFamily="2" charset="2"/>
              <a:buChar char="ü"/>
            </a:pPr>
            <a:r>
              <a:rPr lang="en-US" sz="2600" b="1" dirty="0" smtClean="0"/>
              <a:t>Flushed with lid down</a:t>
            </a:r>
          </a:p>
          <a:p>
            <a:pPr lvl="1">
              <a:lnSpc>
                <a:spcPct val="150000"/>
              </a:lnSpc>
              <a:spcBef>
                <a:spcPts val="0"/>
              </a:spcBef>
              <a:buClr>
                <a:srgbClr val="C00000"/>
              </a:buClr>
              <a:buFont typeface="Wingdings" pitchFamily="2" charset="2"/>
              <a:buChar char="ü"/>
            </a:pPr>
            <a:r>
              <a:rPr lang="en-US" sz="2600" b="1" dirty="0" smtClean="0"/>
              <a:t>Cleaned &amp; disinfected at least twice daily by trained cleaner wearing PPE</a:t>
            </a:r>
          </a:p>
          <a:p>
            <a:pPr>
              <a:lnSpc>
                <a:spcPct val="150000"/>
              </a:lnSpc>
              <a:spcBef>
                <a:spcPts val="0"/>
              </a:spcBef>
              <a:buClr>
                <a:srgbClr val="C00000"/>
              </a:buClr>
              <a:buFont typeface="Wingdings" pitchFamily="2" charset="2"/>
              <a:buChar char="Ø"/>
            </a:pPr>
            <a:r>
              <a:rPr lang="en-US" sz="2600" b="1" dirty="0">
                <a:solidFill>
                  <a:srgbClr val="FF0000"/>
                </a:solidFill>
              </a:rPr>
              <a:t>B</a:t>
            </a:r>
            <a:r>
              <a:rPr lang="en-US" sz="2600" b="1" dirty="0" smtClean="0">
                <a:solidFill>
                  <a:srgbClr val="FF0000"/>
                </a:solidFill>
              </a:rPr>
              <a:t>edpan</a:t>
            </a:r>
            <a:r>
              <a:rPr lang="en-US" sz="2600" b="1" dirty="0" smtClean="0"/>
              <a:t> : excreta disposal</a:t>
            </a:r>
            <a:r>
              <a:rPr lang="en-US" sz="2600" b="1" dirty="0" smtClean="0">
                <a:latin typeface="Calibri"/>
                <a:cs typeface="Calibri"/>
              </a:rPr>
              <a:t>→</a:t>
            </a:r>
            <a:r>
              <a:rPr lang="en-US" sz="2600" b="1" dirty="0" smtClean="0"/>
              <a:t> cleaning with neutral detergent &amp; water</a:t>
            </a:r>
            <a:r>
              <a:rPr lang="en-US" sz="2600" b="1" dirty="0">
                <a:cs typeface="Calibri"/>
              </a:rPr>
              <a:t> →</a:t>
            </a:r>
            <a:r>
              <a:rPr lang="en-US" sz="2600" b="1" dirty="0" smtClean="0"/>
              <a:t> disinfect with 0.5% Chlorine sol</a:t>
            </a:r>
            <a:r>
              <a:rPr lang="en-US" sz="2600" b="1" dirty="0">
                <a:cs typeface="Calibri"/>
              </a:rPr>
              <a:t> →</a:t>
            </a:r>
            <a:r>
              <a:rPr lang="en-US" sz="2600" b="1" dirty="0" smtClean="0"/>
              <a:t> rinse with clean water</a:t>
            </a:r>
          </a:p>
          <a:p>
            <a:pPr>
              <a:lnSpc>
                <a:spcPct val="150000"/>
              </a:lnSpc>
              <a:spcBef>
                <a:spcPts val="0"/>
              </a:spcBef>
              <a:buClr>
                <a:srgbClr val="C00000"/>
              </a:buClr>
              <a:buFont typeface="Wingdings" pitchFamily="2" charset="2"/>
              <a:buChar char="Ø"/>
            </a:pPr>
            <a:r>
              <a:rPr lang="en-US" sz="2600" b="1" dirty="0" smtClean="0">
                <a:solidFill>
                  <a:srgbClr val="FF0000"/>
                </a:solidFill>
              </a:rPr>
              <a:t>Diaper</a:t>
            </a:r>
            <a:r>
              <a:rPr lang="en-US" sz="2600" b="1" dirty="0" smtClean="0"/>
              <a:t>: disposed as infectious waste  </a:t>
            </a:r>
            <a:endParaRPr lang="en-US" sz="2600" b="1"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24808" y="3739792"/>
            <a:ext cx="3767191" cy="3118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3267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Waste Disposal</a:t>
            </a:r>
            <a:endParaRPr lang="en-US" b="1" dirty="0"/>
          </a:p>
        </p:txBody>
      </p:sp>
      <p:sp>
        <p:nvSpPr>
          <p:cNvPr id="3" name="Content Placeholder 2"/>
          <p:cNvSpPr>
            <a:spLocks noGrp="1"/>
          </p:cNvSpPr>
          <p:nvPr>
            <p:ph idx="1"/>
          </p:nvPr>
        </p:nvSpPr>
        <p:spPr/>
        <p:txBody>
          <a:bodyPr>
            <a:normAutofit fontScale="77500" lnSpcReduction="20000"/>
          </a:bodyPr>
          <a:lstStyle/>
          <a:p>
            <a:pPr lvl="0"/>
            <a:r>
              <a:rPr lang="en-US" dirty="0" smtClean="0"/>
              <a:t>Keep waste in </a:t>
            </a:r>
            <a:r>
              <a:rPr lang="en-US" dirty="0" smtClean="0">
                <a:solidFill>
                  <a:srgbClr val="FF0000"/>
                </a:solidFill>
              </a:rPr>
              <a:t>biohazard bag</a:t>
            </a:r>
            <a:r>
              <a:rPr lang="en-US" dirty="0" smtClean="0"/>
              <a:t>/waste bag in wastes bins</a:t>
            </a:r>
          </a:p>
          <a:p>
            <a:pPr lvl="0"/>
            <a:r>
              <a:rPr lang="en-US" dirty="0" smtClean="0">
                <a:solidFill>
                  <a:srgbClr val="FF0000"/>
                </a:solidFill>
              </a:rPr>
              <a:t>Close/secure waste bag </a:t>
            </a:r>
            <a:r>
              <a:rPr lang="en-US" dirty="0" smtClean="0"/>
              <a:t>when two third to be filled up</a:t>
            </a:r>
          </a:p>
          <a:p>
            <a:pPr lvl="0"/>
            <a:r>
              <a:rPr lang="en-US" dirty="0" smtClean="0"/>
              <a:t>Record of generated wastes in designated temporary storage areas before disposal</a:t>
            </a:r>
          </a:p>
          <a:p>
            <a:pPr lvl="0"/>
            <a:r>
              <a:rPr lang="en-US" dirty="0" smtClean="0"/>
              <a:t>Treat the wastes by </a:t>
            </a:r>
            <a:r>
              <a:rPr lang="en-US" dirty="0" smtClean="0">
                <a:solidFill>
                  <a:srgbClr val="FF0000"/>
                </a:solidFill>
              </a:rPr>
              <a:t>chemical decontamination </a:t>
            </a:r>
            <a:r>
              <a:rPr lang="en-US" dirty="0" smtClean="0"/>
              <a:t>(0.5% sodium hypochlorite) or autoclave;</a:t>
            </a:r>
          </a:p>
          <a:p>
            <a:pPr lvl="0"/>
            <a:r>
              <a:rPr lang="en-US" dirty="0" smtClean="0"/>
              <a:t>Wash </a:t>
            </a:r>
            <a:r>
              <a:rPr lang="en-US" dirty="0" smtClean="0">
                <a:solidFill>
                  <a:srgbClr val="FF0000"/>
                </a:solidFill>
              </a:rPr>
              <a:t>used linen </a:t>
            </a:r>
            <a:r>
              <a:rPr lang="en-US" dirty="0" smtClean="0"/>
              <a:t>(apron, hospital gown, sheets and cotton blankets) in hot water (70°C to 80°C) </a:t>
            </a:r>
            <a:r>
              <a:rPr lang="en-US" dirty="0" smtClean="0">
                <a:solidFill>
                  <a:srgbClr val="FF0000"/>
                </a:solidFill>
              </a:rPr>
              <a:t>with detergent </a:t>
            </a:r>
            <a:r>
              <a:rPr lang="en-US" dirty="0" smtClean="0"/>
              <a:t>and after that can soak in 0.1%NaOCL for 30 min then wash with water</a:t>
            </a:r>
          </a:p>
          <a:p>
            <a:pPr lvl="0"/>
            <a:r>
              <a:rPr lang="en-US" dirty="0" smtClean="0"/>
              <a:t>Manage wastes by incineration (ideal), if not available, do burning</a:t>
            </a:r>
          </a:p>
          <a:p>
            <a:r>
              <a:rPr lang="en-US" dirty="0" smtClean="0"/>
              <a:t>− </a:t>
            </a:r>
            <a:r>
              <a:rPr lang="en-US" dirty="0" smtClean="0">
                <a:solidFill>
                  <a:srgbClr val="FF0000"/>
                </a:solidFill>
              </a:rPr>
              <a:t>Burning waste in burial pits </a:t>
            </a:r>
            <a:r>
              <a:rPr lang="en-US" dirty="0" smtClean="0"/>
              <a:t>(&gt;8 feet deep) in premises, behind the hospital building</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Burial Pit</a:t>
            </a:r>
            <a:endParaRPr lang="en-US" b="1" dirty="0"/>
          </a:p>
        </p:txBody>
      </p:sp>
      <p:pic>
        <p:nvPicPr>
          <p:cNvPr id="4" name="image15.jpeg"/>
          <p:cNvPicPr>
            <a:picLocks noGrp="1"/>
          </p:cNvPicPr>
          <p:nvPr>
            <p:ph idx="1"/>
          </p:nvPr>
        </p:nvPicPr>
        <p:blipFill>
          <a:blip r:embed="rId2" cstate="print"/>
          <a:stretch>
            <a:fillRect/>
          </a:stretch>
        </p:blipFill>
        <p:spPr>
          <a:xfrm>
            <a:off x="1561671" y="1263721"/>
            <a:ext cx="9215919" cy="559427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a:t>
            </a:r>
          </a:p>
          <a:p>
            <a:pPr>
              <a:buNone/>
            </a:pPr>
            <a:endPar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endParaRPr>
          </a:p>
          <a:p>
            <a:pPr>
              <a:buNone/>
            </a:pPr>
            <a:r>
              <a:rPr lang="en-US" sz="4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Infection Prevention &amp; Control in   Health care settings during COVID-19 pandemic</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Waste bag</a:t>
            </a:r>
            <a:endParaRPr lang="en-US" b="1" dirty="0"/>
          </a:p>
        </p:txBody>
      </p:sp>
      <p:sp>
        <p:nvSpPr>
          <p:cNvPr id="3" name="Content Placeholder 2"/>
          <p:cNvSpPr>
            <a:spLocks noGrp="1"/>
          </p:cNvSpPr>
          <p:nvPr>
            <p:ph idx="1"/>
          </p:nvPr>
        </p:nvSpPr>
        <p:spPr/>
        <p:txBody>
          <a:bodyPr/>
          <a:lstStyle/>
          <a:p>
            <a:endParaRPr lang="en-US" dirty="0"/>
          </a:p>
        </p:txBody>
      </p:sp>
      <p:grpSp>
        <p:nvGrpSpPr>
          <p:cNvPr id="2050" name="Group 2"/>
          <p:cNvGrpSpPr>
            <a:grpSpLocks/>
          </p:cNvGrpSpPr>
          <p:nvPr/>
        </p:nvGrpSpPr>
        <p:grpSpPr bwMode="auto">
          <a:xfrm>
            <a:off x="123290" y="1541123"/>
            <a:ext cx="11825555" cy="5316877"/>
            <a:chOff x="0" y="0"/>
            <a:chExt cx="8926" cy="3849"/>
          </a:xfrm>
        </p:grpSpPr>
        <p:pic>
          <p:nvPicPr>
            <p:cNvPr id="2051" name="Picture 3"/>
            <p:cNvPicPr>
              <a:picLocks noChangeAspect="1" noChangeArrowheads="1"/>
            </p:cNvPicPr>
            <p:nvPr/>
          </p:nvPicPr>
          <p:blipFill>
            <a:blip r:embed="rId2"/>
            <a:srcRect/>
            <a:stretch>
              <a:fillRect/>
            </a:stretch>
          </p:blipFill>
          <p:spPr bwMode="auto">
            <a:xfrm>
              <a:off x="0" y="0"/>
              <a:ext cx="6210" cy="3849"/>
            </a:xfrm>
            <a:prstGeom prst="rect">
              <a:avLst/>
            </a:prstGeom>
            <a:noFill/>
            <a:ln w="9525">
              <a:noFill/>
              <a:miter lim="800000"/>
              <a:headEnd/>
              <a:tailEnd/>
            </a:ln>
          </p:spPr>
        </p:pic>
        <p:pic>
          <p:nvPicPr>
            <p:cNvPr id="2052" name="Picture 4"/>
            <p:cNvPicPr>
              <a:picLocks noChangeAspect="1" noChangeArrowheads="1"/>
            </p:cNvPicPr>
            <p:nvPr/>
          </p:nvPicPr>
          <p:blipFill>
            <a:blip r:embed="rId3"/>
            <a:srcRect/>
            <a:stretch>
              <a:fillRect/>
            </a:stretch>
          </p:blipFill>
          <p:spPr bwMode="auto">
            <a:xfrm>
              <a:off x="6210" y="189"/>
              <a:ext cx="2715" cy="36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Waste disposal Containers</a:t>
            </a:r>
            <a:endParaRPr lang="en-US" b="1" dirty="0"/>
          </a:p>
        </p:txBody>
      </p:sp>
      <p:pic>
        <p:nvPicPr>
          <p:cNvPr id="4" name="image14.jpeg"/>
          <p:cNvPicPr>
            <a:picLocks noGrp="1"/>
          </p:cNvPicPr>
          <p:nvPr>
            <p:ph idx="1"/>
          </p:nvPr>
        </p:nvPicPr>
        <p:blipFill>
          <a:blip r:embed="rId2" cstate="print"/>
          <a:stretch>
            <a:fillRect/>
          </a:stretch>
        </p:blipFill>
        <p:spPr>
          <a:xfrm>
            <a:off x="1212351" y="1500027"/>
            <a:ext cx="10325528" cy="514735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Waste Disposal</a:t>
            </a:r>
            <a:endParaRPr lang="en-US" b="1" dirty="0"/>
          </a:p>
        </p:txBody>
      </p:sp>
      <p:pic>
        <p:nvPicPr>
          <p:cNvPr id="1026" name="Picture 2" descr="C:\Users\user\Desktop\Capture.PNG w.PNG"/>
          <p:cNvPicPr>
            <a:picLocks noGrp="1" noChangeAspect="1" noChangeArrowheads="1"/>
          </p:cNvPicPr>
          <p:nvPr>
            <p:ph idx="1"/>
          </p:nvPr>
        </p:nvPicPr>
        <p:blipFill>
          <a:blip r:embed="rId2"/>
          <a:srcRect/>
          <a:stretch>
            <a:fillRect/>
          </a:stretch>
        </p:blipFill>
        <p:spPr bwMode="auto">
          <a:xfrm>
            <a:off x="585627" y="1458930"/>
            <a:ext cx="10993348" cy="505488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8"/>
            <a:ext cx="11785600" cy="5668963"/>
          </a:xfrm>
        </p:spPr>
        <p:txBody>
          <a:bodyPr>
            <a:normAutofit/>
          </a:bodyPr>
          <a:lstStyle/>
          <a:p>
            <a:pPr>
              <a:lnSpc>
                <a:spcPct val="150000"/>
              </a:lnSpc>
              <a:spcBef>
                <a:spcPts val="0"/>
              </a:spcBef>
              <a:buClr>
                <a:srgbClr val="C00000"/>
              </a:buClr>
              <a:buFont typeface="Wingdings" pitchFamily="2" charset="2"/>
              <a:buChar char="Ø"/>
            </a:pPr>
            <a:r>
              <a:rPr lang="en-US" sz="2800" b="1" dirty="0" smtClean="0"/>
              <a:t>All </a:t>
            </a:r>
            <a:r>
              <a:rPr lang="en-US" sz="2800" b="1" dirty="0" smtClean="0">
                <a:solidFill>
                  <a:srgbClr val="FF0000"/>
                </a:solidFill>
              </a:rPr>
              <a:t>surfaces should be routinely cleaned &amp; disinfected frequently  </a:t>
            </a:r>
            <a:r>
              <a:rPr lang="en-US" sz="2800" b="1" dirty="0" smtClean="0"/>
              <a:t>(at least once a day), &amp; after a patient being discharged</a:t>
            </a:r>
          </a:p>
          <a:p>
            <a:pPr lvl="1">
              <a:lnSpc>
                <a:spcPct val="150000"/>
              </a:lnSpc>
              <a:spcBef>
                <a:spcPts val="0"/>
              </a:spcBef>
              <a:buClr>
                <a:srgbClr val="C00000"/>
              </a:buClr>
              <a:buFont typeface="Wingdings" pitchFamily="2" charset="2"/>
              <a:buChar char="ü"/>
            </a:pPr>
            <a:r>
              <a:rPr lang="en-US" b="1" dirty="0" smtClean="0"/>
              <a:t>1</a:t>
            </a:r>
            <a:r>
              <a:rPr lang="en-US" b="1" baseline="30000" dirty="0" smtClean="0"/>
              <a:t>st</a:t>
            </a:r>
            <a:r>
              <a:rPr lang="en-US" b="1" dirty="0" smtClean="0"/>
              <a:t> with detergent &amp; water</a:t>
            </a:r>
          </a:p>
          <a:p>
            <a:pPr lvl="1">
              <a:lnSpc>
                <a:spcPct val="150000"/>
              </a:lnSpc>
              <a:spcBef>
                <a:spcPts val="0"/>
              </a:spcBef>
              <a:buClr>
                <a:srgbClr val="C00000"/>
              </a:buClr>
              <a:buFont typeface="Wingdings" pitchFamily="2" charset="2"/>
              <a:buChar char="ü"/>
            </a:pPr>
            <a:r>
              <a:rPr lang="en-US" b="1" dirty="0" smtClean="0"/>
              <a:t>70% ethyl alcohol for small surface areas &amp; equipment</a:t>
            </a:r>
          </a:p>
          <a:p>
            <a:pPr lvl="1">
              <a:lnSpc>
                <a:spcPct val="150000"/>
              </a:lnSpc>
              <a:spcBef>
                <a:spcPts val="0"/>
              </a:spcBef>
              <a:buClr>
                <a:srgbClr val="C00000"/>
              </a:buClr>
              <a:buFont typeface="Wingdings" pitchFamily="2" charset="2"/>
              <a:buChar char="ü"/>
            </a:pPr>
            <a:r>
              <a:rPr lang="en-US" b="1" dirty="0" smtClean="0"/>
              <a:t>Sodium hypochlorite (0.1% for surfaces &amp; 0.5% for spilled blood/ body fluids)</a:t>
            </a:r>
          </a:p>
          <a:p>
            <a:pPr lvl="1">
              <a:lnSpc>
                <a:spcPct val="150000"/>
              </a:lnSpc>
              <a:spcBef>
                <a:spcPts val="0"/>
              </a:spcBef>
              <a:buClr>
                <a:srgbClr val="C00000"/>
              </a:buClr>
              <a:buFont typeface="Wingdings" pitchFamily="2" charset="2"/>
              <a:buChar char="ü"/>
            </a:pPr>
            <a:r>
              <a:rPr lang="en-US" b="1" dirty="0" smtClean="0"/>
              <a:t>Exposure time</a:t>
            </a:r>
          </a:p>
        </p:txBody>
      </p:sp>
    </p:spTree>
    <p:extLst>
      <p:ext uri="{BB962C8B-B14F-4D97-AF65-F5344CB8AC3E}">
        <p14:creationId xmlns="" xmlns:p14="http://schemas.microsoft.com/office/powerpoint/2010/main" val="2106824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43000"/>
            <a:ext cx="11582400" cy="5334000"/>
          </a:xfrm>
        </p:spPr>
        <p:txBody>
          <a:bodyPr>
            <a:normAutofit/>
          </a:bodyPr>
          <a:lstStyle/>
          <a:p>
            <a:pPr>
              <a:lnSpc>
                <a:spcPct val="150000"/>
              </a:lnSpc>
              <a:buClr>
                <a:srgbClr val="C00000"/>
              </a:buClr>
              <a:buFont typeface="Wingdings" pitchFamily="2" charset="2"/>
              <a:buChar char="Ø"/>
            </a:pPr>
            <a:r>
              <a:rPr lang="en-US" sz="2600" b="1" dirty="0" smtClean="0"/>
              <a:t>Any equipment of the isolation/COVID ward is potentially contaminated.</a:t>
            </a:r>
          </a:p>
          <a:p>
            <a:pPr marL="0" indent="0">
              <a:lnSpc>
                <a:spcPct val="150000"/>
              </a:lnSpc>
              <a:buClr>
                <a:srgbClr val="C00000"/>
              </a:buClr>
              <a:buNone/>
            </a:pPr>
            <a:endParaRPr lang="en-US" sz="2600" b="1" dirty="0" smtClean="0"/>
          </a:p>
          <a:p>
            <a:pPr>
              <a:lnSpc>
                <a:spcPct val="150000"/>
              </a:lnSpc>
              <a:buClr>
                <a:srgbClr val="C00000"/>
              </a:buClr>
              <a:buFont typeface="Wingdings" pitchFamily="2" charset="2"/>
              <a:buChar char="Ø"/>
            </a:pPr>
            <a:r>
              <a:rPr lang="en-US" sz="2600" b="1" dirty="0" smtClean="0"/>
              <a:t>Pts’ chart, clipboards etc should be kept at working station, not in ward/near pt.</a:t>
            </a:r>
          </a:p>
          <a:p>
            <a:pPr marL="0" indent="0">
              <a:lnSpc>
                <a:spcPct val="150000"/>
              </a:lnSpc>
              <a:buClr>
                <a:srgbClr val="C00000"/>
              </a:buClr>
              <a:buNone/>
            </a:pPr>
            <a:endParaRPr lang="en-US" sz="2600" b="1" dirty="0" smtClean="0"/>
          </a:p>
          <a:p>
            <a:pPr>
              <a:lnSpc>
                <a:spcPct val="150000"/>
              </a:lnSpc>
              <a:buClr>
                <a:srgbClr val="C00000"/>
              </a:buClr>
              <a:buFont typeface="Wingdings" pitchFamily="2" charset="2"/>
              <a:buChar char="Ø"/>
            </a:pPr>
            <a:r>
              <a:rPr lang="en-US" sz="2600" b="1" dirty="0" smtClean="0"/>
              <a:t>Minimum HCWs during round; </a:t>
            </a:r>
            <a:r>
              <a:rPr lang="en-US" b="1" dirty="0" smtClean="0">
                <a:solidFill>
                  <a:srgbClr val="FF0000"/>
                </a:solidFill>
              </a:rPr>
              <a:t>keep the round short at bed side</a:t>
            </a:r>
            <a:r>
              <a:rPr lang="en-US" sz="2600" b="1" dirty="0" smtClean="0"/>
              <a:t>, </a:t>
            </a:r>
            <a:r>
              <a:rPr lang="en-US" sz="2600" b="1" dirty="0" smtClean="0"/>
              <a:t>discuss &amp; review pts’ data outside the ward. </a:t>
            </a:r>
            <a:endParaRPr lang="en-US" sz="2600" b="1" dirty="0"/>
          </a:p>
        </p:txBody>
      </p:sp>
    </p:spTree>
    <p:extLst>
      <p:ext uri="{BB962C8B-B14F-4D97-AF65-F5344CB8AC3E}">
        <p14:creationId xmlns="" xmlns:p14="http://schemas.microsoft.com/office/powerpoint/2010/main" val="1127471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Appropriate disinfectants</a:t>
            </a:r>
            <a:endParaRPr lang="en-US" dirty="0"/>
          </a:p>
        </p:txBody>
      </p:sp>
      <p:sp>
        <p:nvSpPr>
          <p:cNvPr id="3" name="Content Placeholder 2"/>
          <p:cNvSpPr>
            <a:spLocks noGrp="1"/>
          </p:cNvSpPr>
          <p:nvPr>
            <p:ph idx="1"/>
          </p:nvPr>
        </p:nvSpPr>
        <p:spPr>
          <a:xfrm>
            <a:off x="609600" y="1315092"/>
            <a:ext cx="10972800" cy="4811077"/>
          </a:xfrm>
        </p:spPr>
        <p:txBody>
          <a:bodyPr>
            <a:normAutofit fontScale="92500" lnSpcReduction="10000"/>
          </a:bodyPr>
          <a:lstStyle/>
          <a:p>
            <a:pPr>
              <a:buNone/>
            </a:pPr>
            <a:endParaRPr lang="en-US" dirty="0" smtClean="0"/>
          </a:p>
          <a:p>
            <a:pPr>
              <a:buNone/>
            </a:pPr>
            <a:r>
              <a:rPr lang="en-US" dirty="0" smtClean="0"/>
              <a:t>   Type of disinfectants/decontaminants are:</a:t>
            </a:r>
          </a:p>
          <a:p>
            <a:pPr lvl="0"/>
            <a:r>
              <a:rPr lang="en-US" dirty="0" smtClean="0"/>
              <a:t>Soap, detergent,</a:t>
            </a:r>
          </a:p>
          <a:p>
            <a:pPr lvl="0"/>
            <a:r>
              <a:rPr lang="en-US" dirty="0" smtClean="0"/>
              <a:t>0.5% sodium hypochlorite solution, (</a:t>
            </a:r>
            <a:r>
              <a:rPr lang="en-US" dirty="0" err="1" smtClean="0"/>
              <a:t>Chlotech</a:t>
            </a:r>
            <a:r>
              <a:rPr lang="en-US" dirty="0" smtClean="0"/>
              <a:t>, </a:t>
            </a:r>
            <a:r>
              <a:rPr lang="en-US" dirty="0" err="1" smtClean="0"/>
              <a:t>chlorox</a:t>
            </a:r>
            <a:r>
              <a:rPr lang="en-US" dirty="0" smtClean="0"/>
              <a:t>)</a:t>
            </a:r>
          </a:p>
          <a:p>
            <a:pPr lvl="0"/>
            <a:r>
              <a:rPr lang="en-US" dirty="0" smtClean="0"/>
              <a:t>Bleaching solution</a:t>
            </a:r>
          </a:p>
          <a:p>
            <a:pPr lvl="0"/>
            <a:r>
              <a:rPr lang="en-US" dirty="0" smtClean="0"/>
              <a:t>70% ethanol</a:t>
            </a:r>
          </a:p>
          <a:p>
            <a:pPr lvl="0"/>
            <a:r>
              <a:rPr lang="en-US" dirty="0" smtClean="0"/>
              <a:t>Lysol</a:t>
            </a:r>
          </a:p>
          <a:p>
            <a:pPr lvl="0"/>
            <a:r>
              <a:rPr lang="en-US" dirty="0" err="1" smtClean="0"/>
              <a:t>Phenolic</a:t>
            </a:r>
            <a:r>
              <a:rPr lang="en-US" dirty="0" smtClean="0"/>
              <a:t> compound (e.g. Finish)</a:t>
            </a:r>
          </a:p>
          <a:p>
            <a:pPr lvl="0"/>
            <a:r>
              <a:rPr lang="en-US" dirty="0" smtClean="0"/>
              <a:t>2% </a:t>
            </a:r>
            <a:r>
              <a:rPr lang="en-US" dirty="0" err="1" smtClean="0"/>
              <a:t>Glutaraldehyde</a:t>
            </a:r>
            <a:r>
              <a:rPr lang="en-US" dirty="0" smtClean="0"/>
              <a:t> ( </a:t>
            </a:r>
            <a:r>
              <a:rPr lang="en-US" dirty="0" err="1" smtClean="0"/>
              <a:t>Cidex</a:t>
            </a: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381012"/>
            <a:ext cx="11785600" cy="6278563"/>
          </a:xfrm>
        </p:spPr>
        <p:txBody>
          <a:bodyPr>
            <a:normAutofit/>
          </a:bodyPr>
          <a:lstStyle/>
          <a:p>
            <a:pPr>
              <a:lnSpc>
                <a:spcPct val="150000"/>
              </a:lnSpc>
              <a:spcBef>
                <a:spcPts val="0"/>
              </a:spcBef>
              <a:buClr>
                <a:srgbClr val="C00000"/>
              </a:buClr>
              <a:buFont typeface="Wingdings" pitchFamily="2" charset="2"/>
              <a:buChar char="Ø"/>
            </a:pPr>
            <a:r>
              <a:rPr lang="en-US" sz="2400" b="1" dirty="0" smtClean="0"/>
              <a:t>Linen</a:t>
            </a:r>
          </a:p>
          <a:p>
            <a:pPr lvl="1">
              <a:lnSpc>
                <a:spcPct val="150000"/>
              </a:lnSpc>
              <a:spcBef>
                <a:spcPts val="0"/>
              </a:spcBef>
              <a:buClr>
                <a:srgbClr val="C00000"/>
              </a:buClr>
              <a:buFont typeface="Wingdings" pitchFamily="2" charset="2"/>
              <a:buChar char="ü"/>
            </a:pPr>
            <a:r>
              <a:rPr lang="en-US" sz="2200" b="1" dirty="0" smtClean="0"/>
              <a:t>Soiled linen</a:t>
            </a:r>
            <a:r>
              <a:rPr lang="en-US" sz="2200" b="1" dirty="0" smtClean="0">
                <a:cs typeface="Calibri"/>
              </a:rPr>
              <a:t>→ </a:t>
            </a:r>
            <a:r>
              <a:rPr lang="en-US" sz="2200" b="1" dirty="0" smtClean="0"/>
              <a:t>leak proof bag</a:t>
            </a:r>
            <a:r>
              <a:rPr lang="en-US" sz="2200" b="1" dirty="0" smtClean="0">
                <a:cs typeface="Calibri"/>
              </a:rPr>
              <a:t>→ covered bucket</a:t>
            </a:r>
          </a:p>
          <a:p>
            <a:pPr lvl="1">
              <a:lnSpc>
                <a:spcPct val="150000"/>
              </a:lnSpc>
              <a:spcBef>
                <a:spcPts val="0"/>
              </a:spcBef>
              <a:buClr>
                <a:srgbClr val="C00000"/>
              </a:buClr>
              <a:buFont typeface="Wingdings" pitchFamily="2" charset="2"/>
              <a:buChar char="ü"/>
            </a:pPr>
            <a:r>
              <a:rPr lang="en-US" sz="2200" b="1" dirty="0" smtClean="0">
                <a:cs typeface="Calibri"/>
              </a:rPr>
              <a:t>Machine washing with warm water @ 60⁰-90⁰C &amp; laundry detergent</a:t>
            </a:r>
            <a:endParaRPr lang="en-US" sz="2200" b="1" dirty="0" smtClean="0"/>
          </a:p>
          <a:p>
            <a:pPr lvl="1">
              <a:lnSpc>
                <a:spcPct val="150000"/>
              </a:lnSpc>
              <a:spcBef>
                <a:spcPts val="0"/>
              </a:spcBef>
              <a:buClr>
                <a:srgbClr val="C00000"/>
              </a:buClr>
              <a:buFont typeface="Wingdings" pitchFamily="2" charset="2"/>
              <a:buChar char="ü"/>
            </a:pPr>
            <a:r>
              <a:rPr lang="en-US" sz="2200" b="1" dirty="0" smtClean="0"/>
              <a:t>Soaked in hot water &amp; soap in a large drum with a stick</a:t>
            </a:r>
            <a:r>
              <a:rPr lang="en-US" sz="2200" b="1" dirty="0" smtClean="0">
                <a:cs typeface="Calibri"/>
              </a:rPr>
              <a:t>→ soaked in 0.05% Chlorine for 30 min→ rinsed with clean water→ dry</a:t>
            </a:r>
            <a:endParaRPr lang="en-US" sz="2200" b="1" dirty="0" smtClean="0"/>
          </a:p>
          <a:p>
            <a:pPr>
              <a:lnSpc>
                <a:spcPct val="150000"/>
              </a:lnSpc>
              <a:spcBef>
                <a:spcPts val="0"/>
              </a:spcBef>
              <a:buClr>
                <a:srgbClr val="C00000"/>
              </a:buClr>
              <a:buFont typeface="Wingdings" pitchFamily="2" charset="2"/>
              <a:buChar char="Ø"/>
            </a:pPr>
            <a:r>
              <a:rPr lang="en-US" sz="2400" b="1" dirty="0" smtClean="0"/>
              <a:t>Blood/body fluids/excreta in linen/floor: </a:t>
            </a:r>
          </a:p>
          <a:p>
            <a:pPr lvl="1">
              <a:lnSpc>
                <a:spcPct val="150000"/>
              </a:lnSpc>
              <a:spcBef>
                <a:spcPts val="0"/>
              </a:spcBef>
              <a:buClr>
                <a:srgbClr val="C00000"/>
              </a:buClr>
              <a:buFont typeface="Wingdings" pitchFamily="2" charset="2"/>
              <a:buChar char="ü"/>
            </a:pPr>
            <a:r>
              <a:rPr lang="en-US" sz="2200" b="1" dirty="0" smtClean="0"/>
              <a:t>Soaked with Na hypochlorite sol</a:t>
            </a:r>
          </a:p>
          <a:p>
            <a:pPr lvl="1">
              <a:lnSpc>
                <a:spcPct val="150000"/>
              </a:lnSpc>
              <a:spcBef>
                <a:spcPts val="0"/>
              </a:spcBef>
              <a:buClr>
                <a:srgbClr val="C00000"/>
              </a:buClr>
              <a:buFont typeface="Wingdings" pitchFamily="2" charset="2"/>
              <a:buChar char="ü"/>
            </a:pPr>
            <a:r>
              <a:rPr lang="en-US" sz="2200" b="1" dirty="0" smtClean="0"/>
              <a:t>Cleaning followed by disinfection</a:t>
            </a:r>
          </a:p>
          <a:p>
            <a:pPr>
              <a:lnSpc>
                <a:spcPct val="150000"/>
              </a:lnSpc>
              <a:spcBef>
                <a:spcPts val="0"/>
              </a:spcBef>
              <a:buClr>
                <a:srgbClr val="C00000"/>
              </a:buClr>
              <a:buFont typeface="Wingdings" pitchFamily="2" charset="2"/>
              <a:buChar char="Ø"/>
            </a:pPr>
            <a:r>
              <a:rPr lang="en-US" sz="2400" b="1" dirty="0" smtClean="0"/>
              <a:t>PPE: appropriate PPE</a:t>
            </a:r>
          </a:p>
          <a:p>
            <a:pPr lvl="1">
              <a:lnSpc>
                <a:spcPct val="150000"/>
              </a:lnSpc>
              <a:spcBef>
                <a:spcPts val="0"/>
              </a:spcBef>
              <a:buClr>
                <a:srgbClr val="C00000"/>
              </a:buClr>
              <a:buFont typeface="Wingdings" pitchFamily="2" charset="2"/>
              <a:buChar char="ü"/>
            </a:pPr>
            <a:r>
              <a:rPr lang="en-US" sz="2200" b="1" dirty="0" smtClean="0"/>
              <a:t>Reusable: cleaned with soap &amp; water</a:t>
            </a:r>
            <a:r>
              <a:rPr lang="en-US" sz="2200" b="1" dirty="0" smtClean="0">
                <a:latin typeface="Calibri"/>
                <a:cs typeface="Calibri"/>
              </a:rPr>
              <a:t>→</a:t>
            </a:r>
            <a:r>
              <a:rPr lang="en-US" sz="2200" b="1" dirty="0" smtClean="0"/>
              <a:t> decontaminated with 0.5% sodium hypochlorite sol</a:t>
            </a:r>
            <a:r>
              <a:rPr lang="en-US" sz="2200" b="1" dirty="0" smtClean="0">
                <a:latin typeface="Calibri"/>
                <a:cs typeface="Calibri"/>
              </a:rPr>
              <a:t>→ rinsed with clean water</a:t>
            </a:r>
            <a:endParaRPr lang="en-US" sz="2200" b="1" dirty="0" smtClean="0"/>
          </a:p>
          <a:p>
            <a:pPr lvl="1">
              <a:lnSpc>
                <a:spcPct val="150000"/>
              </a:lnSpc>
              <a:spcBef>
                <a:spcPts val="0"/>
              </a:spcBef>
              <a:buClr>
                <a:srgbClr val="C00000"/>
              </a:buClr>
              <a:buFont typeface="Wingdings" pitchFamily="2" charset="2"/>
              <a:buChar char="ü"/>
            </a:pPr>
            <a:r>
              <a:rPr lang="en-US" sz="2200" b="1" dirty="0" smtClean="0"/>
              <a:t>Single use: infectious waste</a:t>
            </a:r>
          </a:p>
          <a:p>
            <a:pPr lvl="1">
              <a:lnSpc>
                <a:spcPct val="150000"/>
              </a:lnSpc>
              <a:spcBef>
                <a:spcPts val="0"/>
              </a:spcBef>
              <a:buClr>
                <a:srgbClr val="C00000"/>
              </a:buClr>
              <a:buFont typeface="Wingdings" pitchFamily="2" charset="2"/>
              <a:buChar char="Ø"/>
            </a:pPr>
            <a:endParaRPr lang="en-US" sz="2000" b="1" dirty="0" smtClean="0"/>
          </a:p>
          <a:p>
            <a:pPr lvl="1">
              <a:lnSpc>
                <a:spcPct val="150000"/>
              </a:lnSpc>
              <a:spcBef>
                <a:spcPts val="0"/>
              </a:spcBef>
              <a:buClr>
                <a:srgbClr val="C00000"/>
              </a:buClr>
              <a:buFont typeface="Wingdings" pitchFamily="2" charset="2"/>
              <a:buChar char="Ø"/>
            </a:pPr>
            <a:endParaRPr lang="en-US" sz="2000" b="1" dirty="0" smtClean="0"/>
          </a:p>
        </p:txBody>
      </p:sp>
    </p:spTree>
    <p:extLst>
      <p:ext uri="{BB962C8B-B14F-4D97-AF65-F5344CB8AC3E}">
        <p14:creationId xmlns="" xmlns:p14="http://schemas.microsoft.com/office/powerpoint/2010/main" val="1721390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4000" b="1" dirty="0" smtClean="0"/>
              <a:t>Safe management of a Dead body </a:t>
            </a:r>
            <a:endParaRPr lang="en-US" sz="4000" b="1" dirty="0"/>
          </a:p>
        </p:txBody>
      </p:sp>
      <p:sp>
        <p:nvSpPr>
          <p:cNvPr id="3" name="Content Placeholder 2"/>
          <p:cNvSpPr>
            <a:spLocks noGrp="1"/>
          </p:cNvSpPr>
          <p:nvPr>
            <p:ph idx="1"/>
          </p:nvPr>
        </p:nvSpPr>
        <p:spPr>
          <a:xfrm>
            <a:off x="304800" y="1447800"/>
            <a:ext cx="11785600" cy="5181600"/>
          </a:xfrm>
        </p:spPr>
        <p:txBody>
          <a:bodyPr>
            <a:normAutofit/>
          </a:bodyPr>
          <a:lstStyle/>
          <a:p>
            <a:pPr>
              <a:lnSpc>
                <a:spcPct val="150000"/>
              </a:lnSpc>
              <a:spcBef>
                <a:spcPts val="600"/>
              </a:spcBef>
              <a:buClr>
                <a:srgbClr val="C00000"/>
              </a:buClr>
              <a:buFont typeface="Wingdings" pitchFamily="2" charset="2"/>
              <a:buChar char="q"/>
            </a:pPr>
            <a:r>
              <a:rPr lang="en-US" sz="2600" b="1" dirty="0" smtClean="0"/>
              <a:t> Standard precaution for the personnel who interact with the body (Hand hygiene, gloves, gown).</a:t>
            </a:r>
          </a:p>
          <a:p>
            <a:pPr>
              <a:lnSpc>
                <a:spcPct val="150000"/>
              </a:lnSpc>
              <a:spcBef>
                <a:spcPts val="600"/>
              </a:spcBef>
              <a:buClr>
                <a:srgbClr val="C00000"/>
              </a:buClr>
              <a:buFont typeface="Wingdings" pitchFamily="2" charset="2"/>
              <a:buChar char="q"/>
            </a:pPr>
            <a:r>
              <a:rPr lang="en-US" sz="2600" b="1" dirty="0" smtClean="0"/>
              <a:t> Ensure that any body fluids leaking from orifices are contained.</a:t>
            </a:r>
          </a:p>
          <a:p>
            <a:pPr>
              <a:lnSpc>
                <a:spcPct val="150000"/>
              </a:lnSpc>
              <a:spcBef>
                <a:spcPts val="600"/>
              </a:spcBef>
              <a:buClr>
                <a:srgbClr val="C00000"/>
              </a:buClr>
              <a:buFont typeface="Wingdings" pitchFamily="2" charset="2"/>
              <a:buChar char="q"/>
            </a:pPr>
            <a:r>
              <a:rPr lang="en-US" sz="2600" b="1" dirty="0" smtClean="0"/>
              <a:t> Family &amp; friends may visit the body accordance to customs. </a:t>
            </a:r>
          </a:p>
          <a:p>
            <a:pPr>
              <a:lnSpc>
                <a:spcPct val="150000"/>
              </a:lnSpc>
              <a:spcBef>
                <a:spcPts val="600"/>
              </a:spcBef>
              <a:buClr>
                <a:srgbClr val="C00000"/>
              </a:buClr>
              <a:buFont typeface="Wingdings" pitchFamily="2" charset="2"/>
              <a:buChar char="q"/>
            </a:pPr>
            <a:r>
              <a:rPr lang="en-US" sz="2600" b="1" dirty="0" smtClean="0"/>
              <a:t> During preparation/burial, presence of minimum number of persons.</a:t>
            </a:r>
          </a:p>
          <a:p>
            <a:pPr>
              <a:lnSpc>
                <a:spcPct val="150000"/>
              </a:lnSpc>
              <a:spcBef>
                <a:spcPts val="600"/>
              </a:spcBef>
              <a:buClr>
                <a:srgbClr val="C00000"/>
              </a:buClr>
              <a:buFont typeface="Wingdings" pitchFamily="2" charset="2"/>
              <a:buChar char="q"/>
            </a:pPr>
            <a:endParaRPr lang="en-US" sz="2600" b="1"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886949" y="5129212"/>
            <a:ext cx="2203451" cy="165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795609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a:cs typeface="Times New Roman"/>
              </a:rPr>
              <a:t>3. Transmission </a:t>
            </a:r>
            <a:r>
              <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a:cs typeface="Times New Roman"/>
              </a:rPr>
              <a:t>based precaution</a:t>
            </a:r>
            <a:endParaRPr lang="en-US" b="1" dirty="0"/>
          </a:p>
        </p:txBody>
      </p:sp>
      <p:sp>
        <p:nvSpPr>
          <p:cNvPr id="3" name="Content Placeholder 2"/>
          <p:cNvSpPr>
            <a:spLocks noGrp="1"/>
          </p:cNvSpPr>
          <p:nvPr>
            <p:ph idx="1"/>
          </p:nvPr>
        </p:nvSpPr>
        <p:spPr>
          <a:xfrm>
            <a:off x="406400" y="1828800"/>
            <a:ext cx="11480800" cy="5105400"/>
          </a:xfrm>
        </p:spPr>
        <p:txBody>
          <a:bodyPr>
            <a:normAutofit/>
          </a:bodyPr>
          <a:lstStyle/>
          <a:p>
            <a:pPr>
              <a:lnSpc>
                <a:spcPct val="150000"/>
              </a:lnSpc>
              <a:spcBef>
                <a:spcPts val="0"/>
              </a:spcBef>
              <a:buBlip>
                <a:blip r:embed="rId3"/>
              </a:buBlip>
            </a:pPr>
            <a:r>
              <a:rPr lang="en-US" sz="2800" b="1" dirty="0" smtClean="0"/>
              <a:t>Pts should be placed in adequately ventilated room with natural ventilation.</a:t>
            </a:r>
          </a:p>
          <a:p>
            <a:pPr>
              <a:lnSpc>
                <a:spcPct val="150000"/>
              </a:lnSpc>
              <a:spcBef>
                <a:spcPts val="0"/>
              </a:spcBef>
              <a:buBlip>
                <a:blip r:embed="rId3"/>
              </a:buBlip>
            </a:pPr>
            <a:endParaRPr lang="en-US" sz="2800" b="1" dirty="0" smtClean="0"/>
          </a:p>
          <a:p>
            <a:pPr>
              <a:lnSpc>
                <a:spcPct val="150000"/>
              </a:lnSpc>
              <a:spcBef>
                <a:spcPts val="0"/>
              </a:spcBef>
              <a:buBlip>
                <a:blip r:embed="rId3"/>
              </a:buBlip>
            </a:pPr>
            <a:r>
              <a:rPr lang="en-US" sz="2800" b="1" dirty="0" smtClean="0">
                <a:solidFill>
                  <a:srgbClr val="FF0000"/>
                </a:solidFill>
              </a:rPr>
              <a:t>Pts’ beds should be placed at least 1 meter apart.</a:t>
            </a:r>
          </a:p>
          <a:p>
            <a:pPr>
              <a:lnSpc>
                <a:spcPct val="150000"/>
              </a:lnSpc>
              <a:spcBef>
                <a:spcPts val="0"/>
              </a:spcBef>
              <a:buBlip>
                <a:blip r:embed="rId3"/>
              </a:buBlip>
            </a:pPr>
            <a:endParaRPr lang="en-US" sz="2800" b="1" dirty="0" smtClean="0"/>
          </a:p>
          <a:p>
            <a:pPr>
              <a:lnSpc>
                <a:spcPct val="150000"/>
              </a:lnSpc>
              <a:spcBef>
                <a:spcPts val="0"/>
              </a:spcBef>
              <a:buBlip>
                <a:blip r:embed="rId3"/>
              </a:buBlip>
            </a:pPr>
            <a:r>
              <a:rPr lang="en-US" sz="2800" b="1" dirty="0" smtClean="0"/>
              <a:t>HCWs should wear appropriate PPE.</a:t>
            </a:r>
            <a:endParaRPr lang="en-US" sz="28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06400" y="1371600"/>
            <a:ext cx="11582400" cy="5257800"/>
          </a:xfrm>
        </p:spPr>
        <p:txBody>
          <a:bodyPr>
            <a:normAutofit/>
          </a:bodyPr>
          <a:lstStyle/>
          <a:p>
            <a:pPr>
              <a:lnSpc>
                <a:spcPct val="150000"/>
              </a:lnSpc>
              <a:spcBef>
                <a:spcPts val="0"/>
              </a:spcBef>
              <a:buBlip>
                <a:blip r:embed="rId3"/>
              </a:buBlip>
            </a:pPr>
            <a:r>
              <a:rPr lang="en-US" sz="2600" b="1" dirty="0"/>
              <a:t>Disposable or dedicated patient care equipment </a:t>
            </a:r>
            <a:r>
              <a:rPr lang="en-US" sz="2600" b="1" dirty="0" smtClean="0"/>
              <a:t>should </a:t>
            </a:r>
            <a:r>
              <a:rPr lang="en-US" sz="2600" b="1" dirty="0"/>
              <a:t>be </a:t>
            </a:r>
            <a:r>
              <a:rPr lang="en-US" sz="2600" b="1" dirty="0" smtClean="0"/>
              <a:t>used. If necessary, </a:t>
            </a:r>
            <a:r>
              <a:rPr lang="en-US" sz="2600" b="1" dirty="0"/>
              <a:t>then it should be cleaned </a:t>
            </a:r>
            <a:r>
              <a:rPr lang="en-US" sz="2600" b="1" dirty="0" smtClean="0"/>
              <a:t>&amp; </a:t>
            </a:r>
            <a:r>
              <a:rPr lang="en-US" sz="2600" b="1" dirty="0"/>
              <a:t>disinfected between use for each </a:t>
            </a:r>
            <a:r>
              <a:rPr lang="en-US" sz="2600" b="1" dirty="0" smtClean="0"/>
              <a:t>patient.</a:t>
            </a:r>
          </a:p>
          <a:p>
            <a:pPr>
              <a:lnSpc>
                <a:spcPct val="150000"/>
              </a:lnSpc>
              <a:spcBef>
                <a:spcPts val="0"/>
              </a:spcBef>
              <a:buBlip>
                <a:blip r:embed="rId3"/>
              </a:buBlip>
            </a:pPr>
            <a:endParaRPr lang="en-US" sz="2600" b="1" dirty="0"/>
          </a:p>
          <a:p>
            <a:pPr>
              <a:lnSpc>
                <a:spcPct val="150000"/>
              </a:lnSpc>
              <a:spcBef>
                <a:spcPts val="0"/>
              </a:spcBef>
              <a:buBlip>
                <a:blip r:embed="rId3"/>
              </a:buBlip>
            </a:pPr>
            <a:r>
              <a:rPr lang="en-US" sz="2600" b="1" dirty="0" smtClean="0">
                <a:solidFill>
                  <a:srgbClr val="FF0000"/>
                </a:solidFill>
              </a:rPr>
              <a:t>Designated &amp; dedicated  cohort of </a:t>
            </a:r>
            <a:r>
              <a:rPr lang="en-US" sz="2600" b="1" dirty="0">
                <a:solidFill>
                  <a:srgbClr val="FF0000"/>
                </a:solidFill>
              </a:rPr>
              <a:t>healthcare workers to care for patients with </a:t>
            </a:r>
            <a:r>
              <a:rPr lang="en-US" sz="2600" b="1" dirty="0" smtClean="0">
                <a:solidFill>
                  <a:srgbClr val="FF0000"/>
                </a:solidFill>
              </a:rPr>
              <a:t>COVID-19</a:t>
            </a:r>
            <a:r>
              <a:rPr lang="en-US" sz="2600" b="1" dirty="0" smtClean="0"/>
              <a:t>.</a:t>
            </a:r>
          </a:p>
          <a:p>
            <a:pPr>
              <a:lnSpc>
                <a:spcPct val="150000"/>
              </a:lnSpc>
              <a:spcBef>
                <a:spcPts val="0"/>
              </a:spcBef>
              <a:buBlip>
                <a:blip r:embed="rId3"/>
              </a:buBlip>
            </a:pPr>
            <a:endParaRPr lang="en-US" sz="2600" b="1" dirty="0"/>
          </a:p>
          <a:p>
            <a:pPr>
              <a:lnSpc>
                <a:spcPct val="150000"/>
              </a:lnSpc>
              <a:spcBef>
                <a:spcPts val="0"/>
              </a:spcBef>
              <a:buBlip>
                <a:blip r:embed="rId3"/>
              </a:buBlip>
            </a:pPr>
            <a:r>
              <a:rPr lang="en-US" sz="2600" b="1" dirty="0"/>
              <a:t>Transportation of patients with COVID-19 should be avoided unless medically necessary. </a:t>
            </a:r>
          </a:p>
        </p:txBody>
      </p:sp>
    </p:spTree>
    <p:extLst>
      <p:ext uri="{BB962C8B-B14F-4D97-AF65-F5344CB8AC3E}">
        <p14:creationId xmlns="" xmlns:p14="http://schemas.microsoft.com/office/powerpoint/2010/main" val="369548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593679696"/>
              </p:ext>
            </p:extLst>
          </p:nvPr>
        </p:nvGraphicFramePr>
        <p:xfrm>
          <a:off x="0" y="533400"/>
          <a:ext cx="12192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5682651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b="1" dirty="0" smtClean="0"/>
              <a:t>Airborne Precautions</a:t>
            </a:r>
            <a:endParaRPr lang="en-US" b="1" dirty="0"/>
          </a:p>
        </p:txBody>
      </p:sp>
      <p:sp>
        <p:nvSpPr>
          <p:cNvPr id="3" name="Content Placeholder 2"/>
          <p:cNvSpPr>
            <a:spLocks noGrp="1"/>
          </p:cNvSpPr>
          <p:nvPr>
            <p:ph sz="half" idx="1"/>
          </p:nvPr>
        </p:nvSpPr>
        <p:spPr>
          <a:xfrm>
            <a:off x="304800" y="1371600"/>
            <a:ext cx="6604000" cy="5486400"/>
          </a:xfrm>
        </p:spPr>
        <p:txBody>
          <a:bodyPr>
            <a:normAutofit/>
          </a:bodyPr>
          <a:lstStyle/>
          <a:p>
            <a:pPr>
              <a:lnSpc>
                <a:spcPct val="150000"/>
              </a:lnSpc>
              <a:spcBef>
                <a:spcPts val="0"/>
              </a:spcBef>
              <a:buClr>
                <a:srgbClr val="C00000"/>
              </a:buClr>
              <a:buFont typeface="Wingdings" pitchFamily="2" charset="2"/>
              <a:buChar char="Ø"/>
            </a:pPr>
            <a:r>
              <a:rPr lang="en-US" sz="2600" b="1" dirty="0" smtClean="0"/>
              <a:t>AGPs in an adequately ventilated room</a:t>
            </a:r>
          </a:p>
          <a:p>
            <a:pPr>
              <a:lnSpc>
                <a:spcPct val="150000"/>
              </a:lnSpc>
              <a:spcBef>
                <a:spcPts val="0"/>
              </a:spcBef>
              <a:buClr>
                <a:srgbClr val="C00000"/>
              </a:buClr>
              <a:buFont typeface="Wingdings" pitchFamily="2" charset="2"/>
              <a:buChar char="Ø"/>
            </a:pPr>
            <a:r>
              <a:rPr lang="en-US" sz="2600" b="1" dirty="0" smtClean="0"/>
              <a:t>Use of appropriate PPE</a:t>
            </a:r>
          </a:p>
          <a:p>
            <a:pPr lvl="1">
              <a:lnSpc>
                <a:spcPct val="150000"/>
              </a:lnSpc>
              <a:spcBef>
                <a:spcPts val="0"/>
              </a:spcBef>
              <a:buClr>
                <a:srgbClr val="C00000"/>
              </a:buClr>
              <a:buFont typeface="Wingdings" pitchFamily="2" charset="2"/>
              <a:buChar char="ü"/>
            </a:pPr>
            <a:r>
              <a:rPr lang="en-US" b="1" dirty="0" smtClean="0"/>
              <a:t>Respirators with seal check</a:t>
            </a:r>
          </a:p>
          <a:p>
            <a:pPr lvl="1">
              <a:lnSpc>
                <a:spcPct val="150000"/>
              </a:lnSpc>
              <a:spcBef>
                <a:spcPts val="0"/>
              </a:spcBef>
              <a:buClr>
                <a:srgbClr val="C00000"/>
              </a:buClr>
              <a:buFont typeface="Wingdings" pitchFamily="2" charset="2"/>
              <a:buChar char="ü"/>
            </a:pPr>
            <a:r>
              <a:rPr lang="en-US" b="1" dirty="0" smtClean="0"/>
              <a:t>Eye protection</a:t>
            </a:r>
          </a:p>
          <a:p>
            <a:pPr lvl="1">
              <a:lnSpc>
                <a:spcPct val="150000"/>
              </a:lnSpc>
              <a:spcBef>
                <a:spcPts val="0"/>
              </a:spcBef>
              <a:buClr>
                <a:srgbClr val="C00000"/>
              </a:buClr>
              <a:buFont typeface="Wingdings" pitchFamily="2" charset="2"/>
              <a:buChar char="ü"/>
            </a:pPr>
            <a:r>
              <a:rPr lang="en-US" b="1" dirty="0" smtClean="0"/>
              <a:t>Long sleeved gown, waterproof apron</a:t>
            </a:r>
          </a:p>
          <a:p>
            <a:pPr>
              <a:lnSpc>
                <a:spcPct val="150000"/>
              </a:lnSpc>
              <a:spcBef>
                <a:spcPts val="0"/>
              </a:spcBef>
              <a:buClr>
                <a:srgbClr val="C00000"/>
              </a:buClr>
              <a:buFont typeface="Wingdings" pitchFamily="2" charset="2"/>
              <a:buChar char="Ø"/>
            </a:pPr>
            <a:r>
              <a:rPr lang="en-US" sz="2600" b="1" dirty="0" smtClean="0"/>
              <a:t>Minimum number of HCWs required for pts’ care</a:t>
            </a:r>
            <a:endParaRPr lang="en-US" sz="2600" b="1" dirty="0"/>
          </a:p>
        </p:txBody>
      </p:sp>
      <p:pic>
        <p:nvPicPr>
          <p:cNvPr id="4098" name="Picture 2"/>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tretch>
            <a:fillRect/>
          </a:stretch>
        </p:blipFill>
        <p:spPr bwMode="auto">
          <a:xfrm>
            <a:off x="6955604" y="1551398"/>
            <a:ext cx="5236396" cy="517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9184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972800" cy="1143000"/>
          </a:xfrm>
        </p:spPr>
        <p:txBody>
          <a:bodyPr>
            <a:normAutofit/>
          </a:bodyPr>
          <a:lstStyle/>
          <a:p>
            <a:r>
              <a:rPr lang="en-US" sz="3600" b="1" dirty="0" smtClean="0"/>
              <a:t>Aerosol Generating Procedures</a:t>
            </a:r>
            <a:endParaRPr lang="en-US" sz="3600" b="1" dirty="0"/>
          </a:p>
        </p:txBody>
      </p:sp>
      <p:sp>
        <p:nvSpPr>
          <p:cNvPr id="3" name="Content Placeholder 2"/>
          <p:cNvSpPr>
            <a:spLocks noGrp="1"/>
          </p:cNvSpPr>
          <p:nvPr>
            <p:ph sz="half" idx="1"/>
          </p:nvPr>
        </p:nvSpPr>
        <p:spPr/>
        <p:txBody>
          <a:bodyPr/>
          <a:lstStyle/>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7048500" y="1209675"/>
            <a:ext cx="4895851" cy="3067050"/>
          </a:xfrm>
        </p:spPr>
      </p:pic>
      <p:sp>
        <p:nvSpPr>
          <p:cNvPr id="8" name="TextBox 7"/>
          <p:cNvSpPr txBox="1"/>
          <p:nvPr/>
        </p:nvSpPr>
        <p:spPr>
          <a:xfrm>
            <a:off x="164387" y="914399"/>
            <a:ext cx="6441895" cy="517064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spcBef>
                <a:spcPts val="600"/>
              </a:spcBef>
              <a:spcAft>
                <a:spcPts val="600"/>
              </a:spcAft>
              <a:buFont typeface="Arial" pitchFamily="34" charset="0"/>
              <a:buChar char="•"/>
            </a:pPr>
            <a:r>
              <a:rPr lang="en-US" sz="2400" b="1" dirty="0" smtClean="0"/>
              <a:t>Tracheal intubation &amp; </a:t>
            </a:r>
            <a:r>
              <a:rPr lang="en-US" sz="2400" b="1" dirty="0" err="1" smtClean="0"/>
              <a:t>extubation</a:t>
            </a:r>
            <a:endParaRPr lang="en-US" sz="2400" b="1" dirty="0" smtClean="0"/>
          </a:p>
          <a:p>
            <a:pPr marL="285750" indent="-285750">
              <a:spcBef>
                <a:spcPts val="600"/>
              </a:spcBef>
              <a:spcAft>
                <a:spcPts val="600"/>
              </a:spcAft>
              <a:buFont typeface="Arial" pitchFamily="34" charset="0"/>
              <a:buChar char="•"/>
            </a:pPr>
            <a:r>
              <a:rPr lang="en-US" sz="2400" b="1" dirty="0" smtClean="0"/>
              <a:t>Non-invasive ventilation, HFNC</a:t>
            </a:r>
          </a:p>
          <a:p>
            <a:pPr marL="285750" indent="-285750">
              <a:spcBef>
                <a:spcPts val="600"/>
              </a:spcBef>
              <a:spcAft>
                <a:spcPts val="600"/>
              </a:spcAft>
              <a:buFont typeface="Arial" pitchFamily="34" charset="0"/>
              <a:buChar char="•"/>
            </a:pPr>
            <a:r>
              <a:rPr lang="en-US" sz="2400" b="1" dirty="0" smtClean="0"/>
              <a:t>Tracheotomy</a:t>
            </a:r>
          </a:p>
          <a:p>
            <a:pPr marL="285750" indent="-285750">
              <a:spcBef>
                <a:spcPts val="600"/>
              </a:spcBef>
              <a:spcAft>
                <a:spcPts val="600"/>
              </a:spcAft>
              <a:buFont typeface="Arial" pitchFamily="34" charset="0"/>
              <a:buChar char="•"/>
            </a:pPr>
            <a:r>
              <a:rPr lang="en-US" sz="2400" b="1" dirty="0" smtClean="0"/>
              <a:t>CPR</a:t>
            </a:r>
          </a:p>
          <a:p>
            <a:pPr marL="285750" indent="-285750">
              <a:spcBef>
                <a:spcPts val="600"/>
              </a:spcBef>
              <a:spcAft>
                <a:spcPts val="600"/>
              </a:spcAft>
              <a:buFont typeface="Arial" pitchFamily="34" charset="0"/>
              <a:buChar char="•"/>
            </a:pPr>
            <a:r>
              <a:rPr lang="en-US" sz="2400" b="1" dirty="0" smtClean="0"/>
              <a:t>Manual ventilation before intubation</a:t>
            </a:r>
          </a:p>
          <a:p>
            <a:pPr marL="285750" indent="-285750">
              <a:spcBef>
                <a:spcPts val="600"/>
              </a:spcBef>
              <a:spcAft>
                <a:spcPts val="600"/>
              </a:spcAft>
              <a:buFont typeface="Arial" pitchFamily="34" charset="0"/>
              <a:buChar char="•"/>
            </a:pPr>
            <a:r>
              <a:rPr lang="en-US" sz="2400" b="1" dirty="0" smtClean="0"/>
              <a:t>Bronchoscopy</a:t>
            </a:r>
          </a:p>
          <a:p>
            <a:pPr marL="285750" indent="-285750">
              <a:spcBef>
                <a:spcPts val="600"/>
              </a:spcBef>
              <a:spcAft>
                <a:spcPts val="600"/>
              </a:spcAft>
              <a:buFont typeface="Arial" pitchFamily="34" charset="0"/>
              <a:buChar char="•"/>
            </a:pPr>
            <a:r>
              <a:rPr lang="en-US" sz="2400" b="1" dirty="0" smtClean="0"/>
              <a:t>Open suctioning</a:t>
            </a:r>
          </a:p>
          <a:p>
            <a:pPr marL="285750" indent="-285750">
              <a:spcBef>
                <a:spcPts val="600"/>
              </a:spcBef>
              <a:spcAft>
                <a:spcPts val="600"/>
              </a:spcAft>
              <a:buFont typeface="Arial" pitchFamily="34" charset="0"/>
              <a:buChar char="•"/>
            </a:pPr>
            <a:r>
              <a:rPr lang="en-US" sz="2400" b="1" dirty="0" smtClean="0"/>
              <a:t>Nebulization </a:t>
            </a:r>
          </a:p>
          <a:p>
            <a:pPr marL="285750" indent="-285750">
              <a:spcBef>
                <a:spcPts val="600"/>
              </a:spcBef>
              <a:spcAft>
                <a:spcPts val="600"/>
              </a:spcAft>
              <a:buFont typeface="Arial" pitchFamily="34" charset="0"/>
              <a:buChar char="•"/>
            </a:pPr>
            <a:r>
              <a:rPr lang="en-US" sz="2400" b="1" dirty="0" smtClean="0"/>
              <a:t>Sputum induction </a:t>
            </a:r>
          </a:p>
          <a:p>
            <a:pPr marL="285750" indent="-285750">
              <a:spcBef>
                <a:spcPts val="600"/>
              </a:spcBef>
              <a:spcAft>
                <a:spcPts val="600"/>
              </a:spcAft>
              <a:buFont typeface="Arial" pitchFamily="34" charset="0"/>
              <a:buChar char="•"/>
            </a:pPr>
            <a:r>
              <a:rPr lang="en-US" sz="2400" b="1" dirty="0" smtClean="0"/>
              <a:t>NG tube insertion &amp;/or removal</a:t>
            </a:r>
            <a:endParaRPr lang="en-US" sz="2400" b="1"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00877" y="4286251"/>
            <a:ext cx="5048249" cy="1933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817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fontScale="90000"/>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4. Implementing Administrative Control</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3" name="Content Placeholder 2"/>
          <p:cNvSpPr>
            <a:spLocks noGrp="1"/>
          </p:cNvSpPr>
          <p:nvPr>
            <p:ph idx="1"/>
          </p:nvPr>
        </p:nvSpPr>
        <p:spPr>
          <a:xfrm>
            <a:off x="406400" y="1600201"/>
            <a:ext cx="11582400" cy="5334000"/>
          </a:xfrm>
        </p:spPr>
        <p:txBody>
          <a:bodyPr>
            <a:normAutofit/>
          </a:bodyPr>
          <a:lstStyle/>
          <a:p>
            <a:pPr>
              <a:lnSpc>
                <a:spcPct val="160000"/>
              </a:lnSpc>
              <a:spcBef>
                <a:spcPts val="0"/>
              </a:spcBef>
              <a:buBlip>
                <a:blip r:embed="rId2"/>
              </a:buBlip>
            </a:pPr>
            <a:r>
              <a:rPr lang="en-US" sz="2800" b="1" dirty="0" smtClean="0"/>
              <a:t> Establishing sustainable IPC infrastructure &amp; activities</a:t>
            </a:r>
          </a:p>
          <a:p>
            <a:pPr lvl="1">
              <a:lnSpc>
                <a:spcPct val="160000"/>
              </a:lnSpc>
              <a:spcBef>
                <a:spcPts val="0"/>
              </a:spcBef>
              <a:buClr>
                <a:srgbClr val="C00000"/>
              </a:buClr>
              <a:buFont typeface="Wingdings" pitchFamily="2" charset="2"/>
              <a:buChar char="ü"/>
            </a:pPr>
            <a:r>
              <a:rPr lang="en-US" sz="2400" b="1" dirty="0" smtClean="0"/>
              <a:t>Provision of adequate training for HCWs</a:t>
            </a:r>
          </a:p>
          <a:p>
            <a:pPr lvl="1">
              <a:lnSpc>
                <a:spcPct val="160000"/>
              </a:lnSpc>
              <a:spcBef>
                <a:spcPts val="0"/>
              </a:spcBef>
              <a:buClr>
                <a:srgbClr val="C00000"/>
              </a:buClr>
              <a:buFont typeface="Wingdings" pitchFamily="2" charset="2"/>
              <a:buChar char="ü"/>
            </a:pPr>
            <a:r>
              <a:rPr lang="en-US" sz="2400" b="1" dirty="0" smtClean="0"/>
              <a:t>Ensuring adequate </a:t>
            </a:r>
            <a:r>
              <a:rPr lang="en-US" sz="2400" b="1" dirty="0" err="1" smtClean="0"/>
              <a:t>pt</a:t>
            </a:r>
            <a:r>
              <a:rPr lang="en-US" sz="2400" b="1" dirty="0" smtClean="0"/>
              <a:t>-to-staff ratio</a:t>
            </a:r>
          </a:p>
          <a:p>
            <a:pPr lvl="1">
              <a:lnSpc>
                <a:spcPct val="160000"/>
              </a:lnSpc>
              <a:spcBef>
                <a:spcPts val="0"/>
              </a:spcBef>
              <a:buClr>
                <a:srgbClr val="C00000"/>
              </a:buClr>
              <a:buFont typeface="Wingdings" pitchFamily="2" charset="2"/>
              <a:buChar char="ü"/>
            </a:pPr>
            <a:r>
              <a:rPr lang="en-US" sz="2400" b="1" dirty="0" smtClean="0"/>
              <a:t>Monitoring compliance </a:t>
            </a:r>
          </a:p>
          <a:p>
            <a:pPr lvl="1">
              <a:lnSpc>
                <a:spcPct val="160000"/>
              </a:lnSpc>
              <a:spcBef>
                <a:spcPts val="0"/>
              </a:spcBef>
              <a:buClr>
                <a:srgbClr val="C00000"/>
              </a:buClr>
              <a:buFont typeface="Wingdings" pitchFamily="2" charset="2"/>
              <a:buChar char="ü"/>
            </a:pPr>
            <a:r>
              <a:rPr lang="en-US" sz="2400" b="1" dirty="0" smtClean="0"/>
              <a:t>Establishing active </a:t>
            </a:r>
            <a:r>
              <a:rPr lang="en-US" sz="2400" b="1" dirty="0" err="1" smtClean="0"/>
              <a:t>syndromic</a:t>
            </a:r>
            <a:r>
              <a:rPr lang="en-US" sz="2400" b="1" dirty="0" smtClean="0"/>
              <a:t> surveillance of HCWs</a:t>
            </a:r>
          </a:p>
          <a:p>
            <a:pPr>
              <a:lnSpc>
                <a:spcPct val="160000"/>
              </a:lnSpc>
              <a:spcBef>
                <a:spcPts val="0"/>
              </a:spcBef>
              <a:buBlip>
                <a:blip r:embed="rId2"/>
              </a:buBlip>
            </a:pPr>
            <a:r>
              <a:rPr lang="en-US" sz="2800" b="1" dirty="0" smtClean="0"/>
              <a:t> Educating pts’ caregivers: </a:t>
            </a:r>
            <a:r>
              <a:rPr lang="en-US" sz="2400" b="1" dirty="0" smtClean="0"/>
              <a:t>hand hygiene, </a:t>
            </a:r>
            <a:r>
              <a:rPr lang="en-US" sz="2400" b="1" dirty="0" err="1" smtClean="0"/>
              <a:t>resp</a:t>
            </a:r>
            <a:r>
              <a:rPr lang="en-US" sz="2400" b="1" dirty="0" smtClean="0"/>
              <a:t> etiquette, physical distancing etc</a:t>
            </a:r>
            <a:endParaRPr lang="en-US" sz="2800" b="1" dirty="0" smtClean="0"/>
          </a:p>
          <a:p>
            <a:pPr>
              <a:lnSpc>
                <a:spcPct val="160000"/>
              </a:lnSpc>
              <a:spcBef>
                <a:spcPts val="0"/>
              </a:spcBef>
              <a:buBlip>
                <a:blip r:embed="rId2"/>
              </a:buBlip>
            </a:pPr>
            <a:r>
              <a:rPr lang="en-US" sz="2800" b="1" dirty="0" smtClean="0"/>
              <a:t> Developing policies for early recognition of COVID-19</a:t>
            </a:r>
          </a:p>
          <a:p>
            <a:pPr marL="0" indent="0">
              <a:lnSpc>
                <a:spcPct val="160000"/>
              </a:lnSpc>
              <a:spcBef>
                <a:spcPts val="0"/>
              </a:spcBef>
              <a:buNone/>
            </a:pPr>
            <a:r>
              <a:rPr lang="en-US" sz="2800" b="1" dirty="0" smtClean="0"/>
              <a:t> </a:t>
            </a:r>
            <a:endParaRPr lang="en-US" sz="2800" b="1"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88549" y="5205412"/>
            <a:ext cx="2203451" cy="165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57710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88549" y="5205412"/>
            <a:ext cx="2203451" cy="165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08000" y="1371600"/>
            <a:ext cx="11582400" cy="4953000"/>
          </a:xfrm>
        </p:spPr>
        <p:txBody>
          <a:bodyPr>
            <a:normAutofit/>
          </a:bodyPr>
          <a:lstStyle/>
          <a:p>
            <a:pPr>
              <a:lnSpc>
                <a:spcPct val="150000"/>
              </a:lnSpc>
              <a:spcBef>
                <a:spcPts val="0"/>
              </a:spcBef>
              <a:buBlip>
                <a:blip r:embed="rId3"/>
              </a:buBlip>
            </a:pPr>
            <a:r>
              <a:rPr lang="en-US" sz="2800" b="1" dirty="0" smtClean="0"/>
              <a:t> Preventing overcrowding</a:t>
            </a:r>
          </a:p>
          <a:p>
            <a:pPr lvl="1">
              <a:lnSpc>
                <a:spcPct val="150000"/>
              </a:lnSpc>
              <a:spcBef>
                <a:spcPts val="0"/>
              </a:spcBef>
              <a:buClr>
                <a:srgbClr val="C00000"/>
              </a:buClr>
              <a:buFont typeface="Wingdings" pitchFamily="2" charset="2"/>
              <a:buChar char="ü"/>
            </a:pPr>
            <a:r>
              <a:rPr lang="en-US" sz="2400" b="1" dirty="0" smtClean="0"/>
              <a:t>Restrict entry</a:t>
            </a:r>
          </a:p>
          <a:p>
            <a:pPr lvl="1">
              <a:lnSpc>
                <a:spcPct val="150000"/>
              </a:lnSpc>
              <a:spcBef>
                <a:spcPts val="0"/>
              </a:spcBef>
              <a:buClr>
                <a:srgbClr val="C00000"/>
              </a:buClr>
              <a:buFont typeface="Wingdings" pitchFamily="2" charset="2"/>
              <a:buChar char="ü"/>
            </a:pPr>
            <a:r>
              <a:rPr lang="en-US" sz="2400" b="1" dirty="0" smtClean="0"/>
              <a:t>Mask, physical distancing for all</a:t>
            </a:r>
          </a:p>
          <a:p>
            <a:pPr lvl="1">
              <a:lnSpc>
                <a:spcPct val="150000"/>
              </a:lnSpc>
              <a:spcBef>
                <a:spcPts val="0"/>
              </a:spcBef>
              <a:buClr>
                <a:srgbClr val="C00000"/>
              </a:buClr>
              <a:buFont typeface="Wingdings" pitchFamily="2" charset="2"/>
              <a:buChar char="ü"/>
            </a:pPr>
            <a:r>
              <a:rPr lang="en-US" sz="2400" b="1" dirty="0" smtClean="0"/>
              <a:t>Alternatives for direct interaction</a:t>
            </a:r>
          </a:p>
          <a:p>
            <a:pPr>
              <a:lnSpc>
                <a:spcPct val="150000"/>
              </a:lnSpc>
              <a:spcBef>
                <a:spcPts val="0"/>
              </a:spcBef>
              <a:buBlip>
                <a:blip r:embed="rId3"/>
              </a:buBlip>
            </a:pPr>
            <a:r>
              <a:rPr lang="en-US" sz="2800" b="1" dirty="0" smtClean="0"/>
              <a:t> </a:t>
            </a:r>
            <a:r>
              <a:rPr lang="en-US" sz="2800" b="1" dirty="0" smtClean="0">
                <a:solidFill>
                  <a:srgbClr val="FF0000"/>
                </a:solidFill>
              </a:rPr>
              <a:t>Providing dedicated areas </a:t>
            </a:r>
          </a:p>
          <a:p>
            <a:pPr>
              <a:lnSpc>
                <a:spcPct val="150000"/>
              </a:lnSpc>
              <a:spcBef>
                <a:spcPts val="0"/>
              </a:spcBef>
              <a:buBlip>
                <a:blip r:embed="rId3"/>
              </a:buBlip>
            </a:pPr>
            <a:r>
              <a:rPr lang="en-US" sz="2800" b="1" dirty="0" smtClean="0"/>
              <a:t> Ensuring adequate supplies of PPE &amp; others</a:t>
            </a:r>
          </a:p>
          <a:p>
            <a:pPr>
              <a:lnSpc>
                <a:spcPct val="150000"/>
              </a:lnSpc>
              <a:spcBef>
                <a:spcPts val="0"/>
              </a:spcBef>
              <a:buBlip>
                <a:blip r:embed="rId3"/>
              </a:buBlip>
            </a:pPr>
            <a:r>
              <a:rPr lang="en-US" sz="2800" b="1" dirty="0" smtClean="0"/>
              <a:t> </a:t>
            </a:r>
            <a:r>
              <a:rPr lang="en-US" sz="2800" b="1" dirty="0" smtClean="0">
                <a:solidFill>
                  <a:srgbClr val="FF0000"/>
                </a:solidFill>
              </a:rPr>
              <a:t>Ensuring adherence to IPC policies in all aspects of health care</a:t>
            </a:r>
            <a:endParaRPr lang="en-US" sz="2800" b="1" dirty="0">
              <a:solidFill>
                <a:srgbClr val="FF0000"/>
              </a:solidFill>
            </a:endParaRPr>
          </a:p>
        </p:txBody>
      </p:sp>
    </p:spTree>
    <p:extLst>
      <p:ext uri="{BB962C8B-B14F-4D97-AF65-F5344CB8AC3E}">
        <p14:creationId xmlns="" xmlns:p14="http://schemas.microsoft.com/office/powerpoint/2010/main" val="30844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fontScale="90000"/>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 Implementing environmental &amp; engineering Control</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609600" y="1600200"/>
            <a:ext cx="11582400" cy="4953000"/>
          </a:xfrm>
        </p:spPr>
        <p:txBody>
          <a:bodyPr>
            <a:normAutofit/>
          </a:bodyPr>
          <a:lstStyle/>
          <a:p>
            <a:pPr>
              <a:lnSpc>
                <a:spcPct val="200000"/>
              </a:lnSpc>
              <a:spcBef>
                <a:spcPts val="0"/>
              </a:spcBef>
              <a:buBlip>
                <a:blip r:embed="rId3"/>
              </a:buBlip>
            </a:pPr>
            <a:r>
              <a:rPr lang="en-US" sz="2800" b="1" dirty="0" smtClean="0"/>
              <a:t> </a:t>
            </a:r>
            <a:r>
              <a:rPr lang="en-US" sz="2800" b="1" dirty="0" smtClean="0">
                <a:solidFill>
                  <a:srgbClr val="FF0000"/>
                </a:solidFill>
              </a:rPr>
              <a:t>Ensuring adequate ventilation according to specific areas</a:t>
            </a:r>
          </a:p>
          <a:p>
            <a:pPr>
              <a:lnSpc>
                <a:spcPct val="200000"/>
              </a:lnSpc>
              <a:spcBef>
                <a:spcPts val="0"/>
              </a:spcBef>
              <a:buBlip>
                <a:blip r:embed="rId3"/>
              </a:buBlip>
            </a:pPr>
            <a:r>
              <a:rPr lang="en-US" sz="2800" b="1" dirty="0" smtClean="0"/>
              <a:t>Adapted structural design</a:t>
            </a:r>
          </a:p>
          <a:p>
            <a:pPr>
              <a:lnSpc>
                <a:spcPct val="200000"/>
              </a:lnSpc>
              <a:spcBef>
                <a:spcPts val="0"/>
              </a:spcBef>
              <a:buBlip>
                <a:blip r:embed="rId3"/>
              </a:buBlip>
            </a:pPr>
            <a:r>
              <a:rPr lang="en-US" sz="2800" b="1" dirty="0" smtClean="0"/>
              <a:t>Spatial separation </a:t>
            </a:r>
          </a:p>
          <a:p>
            <a:pPr>
              <a:lnSpc>
                <a:spcPct val="200000"/>
              </a:lnSpc>
              <a:spcBef>
                <a:spcPts val="0"/>
              </a:spcBef>
              <a:buBlip>
                <a:blip r:embed="rId3"/>
              </a:buBlip>
            </a:pPr>
            <a:r>
              <a:rPr lang="en-US" sz="2800" b="1" dirty="0" smtClean="0"/>
              <a:t>Adequate environmental cleaning  </a:t>
            </a: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88549" y="5205412"/>
            <a:ext cx="2203451" cy="165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19119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4232" y="457201"/>
            <a:ext cx="6151881" cy="3874770"/>
            <a:chOff x="324231" y="798194"/>
            <a:chExt cx="6151880" cy="3533775"/>
          </a:xfrm>
        </p:grpSpPr>
        <p:pic>
          <p:nvPicPr>
            <p:cNvPr id="3" name="object 3"/>
            <p:cNvPicPr/>
            <p:nvPr/>
          </p:nvPicPr>
          <p:blipFill>
            <a:blip r:embed="rId2" cstate="print"/>
            <a:stretch>
              <a:fillRect/>
            </a:stretch>
          </p:blipFill>
          <p:spPr>
            <a:xfrm>
              <a:off x="333756" y="807719"/>
              <a:ext cx="6132576" cy="3514344"/>
            </a:xfrm>
            <a:prstGeom prst="rect">
              <a:avLst/>
            </a:prstGeom>
          </p:spPr>
        </p:pic>
        <p:sp>
          <p:nvSpPr>
            <p:cNvPr id="4" name="object 4"/>
            <p:cNvSpPr/>
            <p:nvPr/>
          </p:nvSpPr>
          <p:spPr>
            <a:xfrm>
              <a:off x="324231" y="798194"/>
              <a:ext cx="6151880" cy="3533775"/>
            </a:xfrm>
            <a:custGeom>
              <a:avLst/>
              <a:gdLst/>
              <a:ahLst/>
              <a:cxnLst/>
              <a:rect l="l" t="t" r="r" b="b"/>
              <a:pathLst>
                <a:path w="6151880" h="3533775">
                  <a:moveTo>
                    <a:pt x="6146863" y="3533393"/>
                  </a:moveTo>
                  <a:lnTo>
                    <a:pt x="4762" y="3533393"/>
                  </a:lnTo>
                  <a:lnTo>
                    <a:pt x="3289" y="3533165"/>
                  </a:lnTo>
                  <a:lnTo>
                    <a:pt x="1968" y="3532479"/>
                  </a:lnTo>
                  <a:lnTo>
                    <a:pt x="914" y="3531425"/>
                  </a:lnTo>
                  <a:lnTo>
                    <a:pt x="228" y="3530104"/>
                  </a:lnTo>
                  <a:lnTo>
                    <a:pt x="0" y="3528631"/>
                  </a:lnTo>
                  <a:lnTo>
                    <a:pt x="0" y="4762"/>
                  </a:lnTo>
                  <a:lnTo>
                    <a:pt x="4762" y="0"/>
                  </a:lnTo>
                  <a:lnTo>
                    <a:pt x="6146863" y="0"/>
                  </a:lnTo>
                  <a:lnTo>
                    <a:pt x="6151626" y="4762"/>
                  </a:lnTo>
                  <a:lnTo>
                    <a:pt x="9525" y="4762"/>
                  </a:lnTo>
                  <a:lnTo>
                    <a:pt x="4762" y="9524"/>
                  </a:lnTo>
                  <a:lnTo>
                    <a:pt x="9525" y="9524"/>
                  </a:lnTo>
                  <a:lnTo>
                    <a:pt x="9525" y="3523868"/>
                  </a:lnTo>
                  <a:lnTo>
                    <a:pt x="4762" y="3523868"/>
                  </a:lnTo>
                  <a:lnTo>
                    <a:pt x="9525" y="3528631"/>
                  </a:lnTo>
                  <a:lnTo>
                    <a:pt x="6151626" y="3528631"/>
                  </a:lnTo>
                  <a:lnTo>
                    <a:pt x="6151397" y="3530104"/>
                  </a:lnTo>
                  <a:lnTo>
                    <a:pt x="6150711" y="3531425"/>
                  </a:lnTo>
                  <a:lnTo>
                    <a:pt x="6149657" y="3532479"/>
                  </a:lnTo>
                  <a:lnTo>
                    <a:pt x="6148336" y="3533165"/>
                  </a:lnTo>
                  <a:lnTo>
                    <a:pt x="6146863" y="3533393"/>
                  </a:lnTo>
                  <a:close/>
                </a:path>
                <a:path w="6151880" h="3533775">
                  <a:moveTo>
                    <a:pt x="9525" y="9524"/>
                  </a:moveTo>
                  <a:lnTo>
                    <a:pt x="4762" y="9524"/>
                  </a:lnTo>
                  <a:lnTo>
                    <a:pt x="9525" y="4762"/>
                  </a:lnTo>
                  <a:lnTo>
                    <a:pt x="9525" y="9524"/>
                  </a:lnTo>
                  <a:close/>
                </a:path>
                <a:path w="6151880" h="3533775">
                  <a:moveTo>
                    <a:pt x="6142101" y="9524"/>
                  </a:moveTo>
                  <a:lnTo>
                    <a:pt x="9525" y="9524"/>
                  </a:lnTo>
                  <a:lnTo>
                    <a:pt x="9525" y="4762"/>
                  </a:lnTo>
                  <a:lnTo>
                    <a:pt x="6142101" y="4762"/>
                  </a:lnTo>
                  <a:lnTo>
                    <a:pt x="6142101" y="9524"/>
                  </a:lnTo>
                  <a:close/>
                </a:path>
                <a:path w="6151880" h="3533775">
                  <a:moveTo>
                    <a:pt x="6142101" y="3528631"/>
                  </a:moveTo>
                  <a:lnTo>
                    <a:pt x="6142101" y="4762"/>
                  </a:lnTo>
                  <a:lnTo>
                    <a:pt x="6146863" y="9524"/>
                  </a:lnTo>
                  <a:lnTo>
                    <a:pt x="6151626" y="9524"/>
                  </a:lnTo>
                  <a:lnTo>
                    <a:pt x="6151626" y="3523868"/>
                  </a:lnTo>
                  <a:lnTo>
                    <a:pt x="6146863" y="3523868"/>
                  </a:lnTo>
                  <a:lnTo>
                    <a:pt x="6142101" y="3528631"/>
                  </a:lnTo>
                  <a:close/>
                </a:path>
                <a:path w="6151880" h="3533775">
                  <a:moveTo>
                    <a:pt x="6151626" y="9524"/>
                  </a:moveTo>
                  <a:lnTo>
                    <a:pt x="6146863" y="9524"/>
                  </a:lnTo>
                  <a:lnTo>
                    <a:pt x="6142101" y="4762"/>
                  </a:lnTo>
                  <a:lnTo>
                    <a:pt x="6151626" y="4762"/>
                  </a:lnTo>
                  <a:lnTo>
                    <a:pt x="6151626" y="9524"/>
                  </a:lnTo>
                  <a:close/>
                </a:path>
                <a:path w="6151880" h="3533775">
                  <a:moveTo>
                    <a:pt x="9525" y="3528631"/>
                  </a:moveTo>
                  <a:lnTo>
                    <a:pt x="4762" y="3523868"/>
                  </a:lnTo>
                  <a:lnTo>
                    <a:pt x="9525" y="3523868"/>
                  </a:lnTo>
                  <a:lnTo>
                    <a:pt x="9525" y="3528631"/>
                  </a:lnTo>
                  <a:close/>
                </a:path>
                <a:path w="6151880" h="3533775">
                  <a:moveTo>
                    <a:pt x="6142101" y="3528631"/>
                  </a:moveTo>
                  <a:lnTo>
                    <a:pt x="9525" y="3528631"/>
                  </a:lnTo>
                  <a:lnTo>
                    <a:pt x="9525" y="3523868"/>
                  </a:lnTo>
                  <a:lnTo>
                    <a:pt x="6142101" y="3523868"/>
                  </a:lnTo>
                  <a:lnTo>
                    <a:pt x="6142101" y="3528631"/>
                  </a:lnTo>
                  <a:close/>
                </a:path>
                <a:path w="6151880" h="3533775">
                  <a:moveTo>
                    <a:pt x="6151626" y="3528631"/>
                  </a:moveTo>
                  <a:lnTo>
                    <a:pt x="6142101" y="3528631"/>
                  </a:lnTo>
                  <a:lnTo>
                    <a:pt x="6146863" y="3523868"/>
                  </a:lnTo>
                  <a:lnTo>
                    <a:pt x="6151626" y="3523868"/>
                  </a:lnTo>
                  <a:lnTo>
                    <a:pt x="6151626" y="3528631"/>
                  </a:lnTo>
                  <a:close/>
                </a:path>
              </a:pathLst>
            </a:custGeom>
            <a:solidFill>
              <a:srgbClr val="4471C4"/>
            </a:solidFill>
          </p:spPr>
          <p:txBody>
            <a:bodyPr wrap="square" lIns="0" tIns="0" rIns="0" bIns="0" rtlCol="0"/>
            <a:lstStyle/>
            <a:p>
              <a:endParaRPr/>
            </a:p>
          </p:txBody>
        </p:sp>
      </p:grpSp>
      <p:pic>
        <p:nvPicPr>
          <p:cNvPr id="5" name="object 5"/>
          <p:cNvPicPr/>
          <p:nvPr/>
        </p:nvPicPr>
        <p:blipFill>
          <a:blip r:embed="rId3" cstate="print"/>
          <a:stretch>
            <a:fillRect/>
          </a:stretch>
        </p:blipFill>
        <p:spPr>
          <a:xfrm>
            <a:off x="6705600" y="329597"/>
            <a:ext cx="5486400" cy="3389256"/>
          </a:xfrm>
          <a:prstGeom prst="rect">
            <a:avLst/>
          </a:prstGeom>
        </p:spPr>
      </p:pic>
      <p:sp>
        <p:nvSpPr>
          <p:cNvPr id="6" name="object 6"/>
          <p:cNvSpPr txBox="1"/>
          <p:nvPr/>
        </p:nvSpPr>
        <p:spPr>
          <a:xfrm>
            <a:off x="6915980" y="3925419"/>
            <a:ext cx="4796155" cy="1674176"/>
          </a:xfrm>
          <a:prstGeom prst="rect">
            <a:avLst/>
          </a:prstGeom>
        </p:spPr>
        <p:txBody>
          <a:bodyPr vert="horz" wrap="square" lIns="0" tIns="12065" rIns="0" bIns="0" rtlCol="0">
            <a:spAutoFit/>
          </a:bodyPr>
          <a:lstStyle/>
          <a:p>
            <a:pPr marL="12700" marR="5080" algn="just">
              <a:lnSpc>
                <a:spcPct val="100000"/>
              </a:lnSpc>
              <a:spcBef>
                <a:spcPts val="95"/>
              </a:spcBef>
            </a:pPr>
            <a:r>
              <a:rPr i="1" spc="30" dirty="0">
                <a:solidFill>
                  <a:srgbClr val="44536A"/>
                </a:solidFill>
                <a:latin typeface="Times New Roman"/>
                <a:cs typeface="Times New Roman"/>
              </a:rPr>
              <a:t>In </a:t>
            </a:r>
            <a:r>
              <a:rPr i="1" spc="25" dirty="0">
                <a:solidFill>
                  <a:srgbClr val="44536A"/>
                </a:solidFill>
                <a:latin typeface="Times New Roman"/>
                <a:cs typeface="Times New Roman"/>
              </a:rPr>
              <a:t>room </a:t>
            </a:r>
            <a:r>
              <a:rPr i="1" spc="50" dirty="0">
                <a:solidFill>
                  <a:srgbClr val="44536A"/>
                </a:solidFill>
                <a:latin typeface="Times New Roman"/>
                <a:cs typeface="Times New Roman"/>
              </a:rPr>
              <a:t>(A), </a:t>
            </a:r>
            <a:r>
              <a:rPr i="1" spc="40" dirty="0">
                <a:solidFill>
                  <a:srgbClr val="44536A"/>
                </a:solidFill>
                <a:latin typeface="Times New Roman"/>
                <a:cs typeface="Times New Roman"/>
              </a:rPr>
              <a:t>the </a:t>
            </a:r>
            <a:r>
              <a:rPr i="1" spc="55" dirty="0">
                <a:solidFill>
                  <a:srgbClr val="44536A"/>
                </a:solidFill>
                <a:latin typeface="Times New Roman"/>
                <a:cs typeface="Times New Roman"/>
              </a:rPr>
              <a:t>seating </a:t>
            </a:r>
            <a:r>
              <a:rPr i="1" spc="60" dirty="0">
                <a:solidFill>
                  <a:srgbClr val="44536A"/>
                </a:solidFill>
                <a:latin typeface="Times New Roman"/>
                <a:cs typeface="Times New Roman"/>
              </a:rPr>
              <a:t>arrangement </a:t>
            </a:r>
            <a:r>
              <a:rPr i="1" spc="30" dirty="0">
                <a:solidFill>
                  <a:srgbClr val="44536A"/>
                </a:solidFill>
                <a:latin typeface="Times New Roman"/>
                <a:cs typeface="Times New Roman"/>
              </a:rPr>
              <a:t>is  </a:t>
            </a:r>
            <a:r>
              <a:rPr i="1" spc="15" dirty="0">
                <a:solidFill>
                  <a:srgbClr val="44536A"/>
                </a:solidFill>
                <a:latin typeface="Times New Roman"/>
                <a:cs typeface="Times New Roman"/>
              </a:rPr>
              <a:t>along with </a:t>
            </a:r>
            <a:r>
              <a:rPr i="1" dirty="0">
                <a:solidFill>
                  <a:srgbClr val="44536A"/>
                </a:solidFill>
                <a:latin typeface="Times New Roman"/>
                <a:cs typeface="Times New Roman"/>
              </a:rPr>
              <a:t>direct </a:t>
            </a:r>
            <a:r>
              <a:rPr i="1" spc="10" dirty="0">
                <a:solidFill>
                  <a:srgbClr val="44536A"/>
                </a:solidFill>
                <a:latin typeface="Times New Roman"/>
                <a:cs typeface="Times New Roman"/>
              </a:rPr>
              <a:t>of </a:t>
            </a:r>
            <a:r>
              <a:rPr i="1" spc="20" dirty="0">
                <a:solidFill>
                  <a:srgbClr val="44536A"/>
                </a:solidFill>
                <a:latin typeface="Times New Roman"/>
                <a:cs typeface="Times New Roman"/>
              </a:rPr>
              <a:t>natural </a:t>
            </a:r>
            <a:r>
              <a:rPr i="1" spc="25" dirty="0">
                <a:solidFill>
                  <a:srgbClr val="44536A"/>
                </a:solidFill>
                <a:latin typeface="Times New Roman"/>
                <a:cs typeface="Times New Roman"/>
              </a:rPr>
              <a:t>ventilation </a:t>
            </a:r>
            <a:r>
              <a:rPr i="1" spc="10" dirty="0">
                <a:solidFill>
                  <a:srgbClr val="44536A"/>
                </a:solidFill>
                <a:latin typeface="Times New Roman"/>
                <a:cs typeface="Times New Roman"/>
              </a:rPr>
              <a:t>of  </a:t>
            </a:r>
            <a:r>
              <a:rPr i="1" spc="-5" dirty="0">
                <a:solidFill>
                  <a:srgbClr val="44536A"/>
                </a:solidFill>
                <a:latin typeface="Times New Roman"/>
                <a:cs typeface="Times New Roman"/>
              </a:rPr>
              <a:t>air </a:t>
            </a:r>
            <a:r>
              <a:rPr i="1" spc="-35" dirty="0">
                <a:solidFill>
                  <a:srgbClr val="44536A"/>
                </a:solidFill>
                <a:latin typeface="Times New Roman"/>
                <a:cs typeface="Times New Roman"/>
              </a:rPr>
              <a:t>flow, </a:t>
            </a:r>
            <a:r>
              <a:rPr i="1" spc="-5" dirty="0">
                <a:solidFill>
                  <a:srgbClr val="44536A"/>
                </a:solidFill>
                <a:latin typeface="Times New Roman"/>
                <a:cs typeface="Times New Roman"/>
              </a:rPr>
              <a:t>so that the doctor has higher risk  </a:t>
            </a:r>
            <a:r>
              <a:rPr i="1" spc="10" dirty="0">
                <a:solidFill>
                  <a:srgbClr val="44536A"/>
                </a:solidFill>
                <a:latin typeface="Times New Roman"/>
                <a:cs typeface="Times New Roman"/>
              </a:rPr>
              <a:t>of </a:t>
            </a:r>
            <a:r>
              <a:rPr i="1" spc="5" dirty="0">
                <a:solidFill>
                  <a:srgbClr val="44536A"/>
                </a:solidFill>
                <a:latin typeface="Times New Roman"/>
                <a:cs typeface="Times New Roman"/>
              </a:rPr>
              <a:t>exposure </a:t>
            </a:r>
            <a:r>
              <a:rPr i="1" spc="10" dirty="0">
                <a:solidFill>
                  <a:srgbClr val="44536A"/>
                </a:solidFill>
                <a:latin typeface="Times New Roman"/>
                <a:cs typeface="Times New Roman"/>
              </a:rPr>
              <a:t>to the </a:t>
            </a:r>
            <a:r>
              <a:rPr i="1" spc="20" dirty="0">
                <a:solidFill>
                  <a:srgbClr val="44536A"/>
                </a:solidFill>
                <a:latin typeface="Times New Roman"/>
                <a:cs typeface="Times New Roman"/>
              </a:rPr>
              <a:t>potentially </a:t>
            </a:r>
            <a:r>
              <a:rPr i="1" spc="15" dirty="0">
                <a:solidFill>
                  <a:srgbClr val="44536A"/>
                </a:solidFill>
                <a:latin typeface="Times New Roman"/>
                <a:cs typeface="Times New Roman"/>
              </a:rPr>
              <a:t>infected </a:t>
            </a:r>
            <a:r>
              <a:rPr i="1" spc="-45" dirty="0">
                <a:solidFill>
                  <a:srgbClr val="44536A"/>
                </a:solidFill>
                <a:latin typeface="Times New Roman"/>
                <a:cs typeface="Times New Roman"/>
              </a:rPr>
              <a:t>air.  </a:t>
            </a:r>
            <a:r>
              <a:rPr i="1" spc="30" dirty="0">
                <a:solidFill>
                  <a:srgbClr val="44536A"/>
                </a:solidFill>
                <a:latin typeface="Times New Roman"/>
                <a:cs typeface="Times New Roman"/>
              </a:rPr>
              <a:t>In </a:t>
            </a:r>
            <a:r>
              <a:rPr i="1" spc="20" dirty="0">
                <a:solidFill>
                  <a:srgbClr val="44536A"/>
                </a:solidFill>
                <a:latin typeface="Times New Roman"/>
                <a:cs typeface="Times New Roman"/>
              </a:rPr>
              <a:t>room </a:t>
            </a:r>
            <a:r>
              <a:rPr i="1" spc="45" dirty="0">
                <a:solidFill>
                  <a:srgbClr val="44536A"/>
                </a:solidFill>
                <a:latin typeface="Times New Roman"/>
                <a:cs typeface="Times New Roman"/>
              </a:rPr>
              <a:t>(B), </a:t>
            </a:r>
            <a:r>
              <a:rPr i="1" spc="50" dirty="0">
                <a:solidFill>
                  <a:srgbClr val="44536A"/>
                </a:solidFill>
                <a:latin typeface="Times New Roman"/>
                <a:cs typeface="Times New Roman"/>
              </a:rPr>
              <a:t>doctor </a:t>
            </a:r>
            <a:r>
              <a:rPr i="1" spc="30" dirty="0">
                <a:solidFill>
                  <a:srgbClr val="44536A"/>
                </a:solidFill>
                <a:latin typeface="Times New Roman"/>
                <a:cs typeface="Times New Roman"/>
              </a:rPr>
              <a:t>is </a:t>
            </a:r>
            <a:r>
              <a:rPr i="1" spc="50" dirty="0">
                <a:solidFill>
                  <a:srgbClr val="44536A"/>
                </a:solidFill>
                <a:latin typeface="Times New Roman"/>
                <a:cs typeface="Times New Roman"/>
              </a:rPr>
              <a:t>sitting </a:t>
            </a:r>
            <a:r>
              <a:rPr i="1" spc="45" dirty="0">
                <a:solidFill>
                  <a:srgbClr val="44536A"/>
                </a:solidFill>
                <a:latin typeface="Times New Roman"/>
                <a:cs typeface="Times New Roman"/>
              </a:rPr>
              <a:t>away </a:t>
            </a:r>
            <a:r>
              <a:rPr i="1" spc="25" dirty="0">
                <a:solidFill>
                  <a:srgbClr val="44536A"/>
                </a:solidFill>
                <a:latin typeface="Times New Roman"/>
                <a:cs typeface="Times New Roman"/>
              </a:rPr>
              <a:t>from  </a:t>
            </a:r>
            <a:r>
              <a:rPr i="1" spc="30" dirty="0">
                <a:solidFill>
                  <a:srgbClr val="44536A"/>
                </a:solidFill>
                <a:latin typeface="Times New Roman"/>
                <a:cs typeface="Times New Roman"/>
              </a:rPr>
              <a:t>the direction </a:t>
            </a:r>
            <a:r>
              <a:rPr i="1" spc="20" dirty="0">
                <a:solidFill>
                  <a:srgbClr val="44536A"/>
                </a:solidFill>
                <a:latin typeface="Times New Roman"/>
                <a:cs typeface="Times New Roman"/>
              </a:rPr>
              <a:t>of </a:t>
            </a:r>
            <a:r>
              <a:rPr i="1" spc="40" dirty="0">
                <a:solidFill>
                  <a:srgbClr val="44536A"/>
                </a:solidFill>
                <a:latin typeface="Times New Roman"/>
                <a:cs typeface="Times New Roman"/>
              </a:rPr>
              <a:t>natural </a:t>
            </a:r>
            <a:r>
              <a:rPr i="1" spc="20" dirty="0">
                <a:solidFill>
                  <a:srgbClr val="44536A"/>
                </a:solidFill>
                <a:latin typeface="Times New Roman"/>
                <a:cs typeface="Times New Roman"/>
              </a:rPr>
              <a:t>airflow, </a:t>
            </a:r>
            <a:r>
              <a:rPr i="1" spc="35" dirty="0">
                <a:solidFill>
                  <a:srgbClr val="44536A"/>
                </a:solidFill>
                <a:latin typeface="Times New Roman"/>
                <a:cs typeface="Times New Roman"/>
              </a:rPr>
              <a:t>thus </a:t>
            </a:r>
            <a:r>
              <a:rPr i="1" spc="30" dirty="0">
                <a:solidFill>
                  <a:srgbClr val="44536A"/>
                </a:solidFill>
                <a:latin typeface="Times New Roman"/>
                <a:cs typeface="Times New Roman"/>
              </a:rPr>
              <a:t>has  </a:t>
            </a:r>
            <a:r>
              <a:rPr i="1" spc="-5" dirty="0">
                <a:solidFill>
                  <a:srgbClr val="44536A"/>
                </a:solidFill>
                <a:latin typeface="Times New Roman"/>
                <a:cs typeface="Times New Roman"/>
              </a:rPr>
              <a:t>lesser risk of</a:t>
            </a:r>
            <a:r>
              <a:rPr i="1" spc="5" dirty="0">
                <a:solidFill>
                  <a:srgbClr val="44536A"/>
                </a:solidFill>
                <a:latin typeface="Times New Roman"/>
                <a:cs typeface="Times New Roman"/>
              </a:rPr>
              <a:t> </a:t>
            </a:r>
            <a:r>
              <a:rPr i="1" spc="-15" dirty="0">
                <a:solidFill>
                  <a:srgbClr val="44536A"/>
                </a:solidFill>
                <a:latin typeface="Times New Roman"/>
                <a:cs typeface="Times New Roman"/>
              </a:rPr>
              <a:t>exposure</a:t>
            </a:r>
            <a:endParaRPr>
              <a:latin typeface="Times New Roman"/>
              <a:cs typeface="Times New Roman"/>
            </a:endParaRPr>
          </a:p>
        </p:txBody>
      </p:sp>
      <p:sp>
        <p:nvSpPr>
          <p:cNvPr id="7" name="object 7"/>
          <p:cNvSpPr txBox="1"/>
          <p:nvPr/>
        </p:nvSpPr>
        <p:spPr>
          <a:xfrm>
            <a:off x="841239" y="4674391"/>
            <a:ext cx="4240532" cy="873957"/>
          </a:xfrm>
          <a:prstGeom prst="rect">
            <a:avLst/>
          </a:prstGeom>
        </p:spPr>
        <p:txBody>
          <a:bodyPr vert="horz" wrap="square" lIns="0" tIns="12065" rIns="0" bIns="0" rtlCol="0">
            <a:spAutoFit/>
          </a:bodyPr>
          <a:lstStyle/>
          <a:p>
            <a:pPr marL="12700" marR="5080">
              <a:lnSpc>
                <a:spcPct val="100000"/>
              </a:lnSpc>
              <a:spcBef>
                <a:spcPts val="95"/>
              </a:spcBef>
            </a:pPr>
            <a:r>
              <a:rPr sz="2800" i="1" spc="-5" dirty="0">
                <a:solidFill>
                  <a:srgbClr val="44536A"/>
                </a:solidFill>
                <a:latin typeface="Times New Roman"/>
                <a:cs typeface="Times New Roman"/>
              </a:rPr>
              <a:t>Schematic diagram of a </a:t>
            </a:r>
            <a:r>
              <a:rPr sz="2800" i="1" spc="-30" dirty="0">
                <a:solidFill>
                  <a:srgbClr val="44536A"/>
                </a:solidFill>
                <a:latin typeface="Times New Roman"/>
                <a:cs typeface="Times New Roman"/>
              </a:rPr>
              <a:t>room  </a:t>
            </a:r>
            <a:r>
              <a:rPr sz="2800" i="1" spc="-5" dirty="0">
                <a:solidFill>
                  <a:srgbClr val="44536A"/>
                </a:solidFill>
                <a:latin typeface="Times New Roman"/>
                <a:cs typeface="Times New Roman"/>
              </a:rPr>
              <a:t>with natural ventilation</a:t>
            </a:r>
            <a:endParaRPr sz="2800">
              <a:latin typeface="Times New Roman"/>
              <a:cs typeface="Times New Roman"/>
            </a:endParaRPr>
          </a:p>
        </p:txBody>
      </p:sp>
      <p:sp>
        <p:nvSpPr>
          <p:cNvPr id="8" name="object 8"/>
          <p:cNvSpPr/>
          <p:nvPr/>
        </p:nvSpPr>
        <p:spPr>
          <a:xfrm>
            <a:off x="775" y="761"/>
            <a:ext cx="12190731" cy="6856730"/>
          </a:xfrm>
          <a:custGeom>
            <a:avLst/>
            <a:gdLst/>
            <a:ahLst/>
            <a:cxnLst/>
            <a:rect l="l" t="t" r="r" b="b"/>
            <a:pathLst>
              <a:path w="12190730" h="6856730">
                <a:moveTo>
                  <a:pt x="0" y="0"/>
                </a:moveTo>
                <a:lnTo>
                  <a:pt x="12190476" y="0"/>
                </a:lnTo>
                <a:lnTo>
                  <a:pt x="12190476" y="6856476"/>
                </a:lnTo>
                <a:lnTo>
                  <a:pt x="0" y="6856476"/>
                </a:lnTo>
                <a:lnTo>
                  <a:pt x="0" y="0"/>
                </a:lnTo>
                <a:close/>
              </a:path>
            </a:pathLst>
          </a:custGeom>
          <a:ln w="3175">
            <a:solidFill>
              <a:srgbClr val="000000"/>
            </a:solidFill>
          </a:ln>
        </p:spPr>
        <p:txBody>
          <a:bodyPr wrap="square" lIns="0" tIns="0" rIns="0" bIns="0" rtlCol="0"/>
          <a:lstStyle/>
          <a:p>
            <a:endParaRPr/>
          </a:p>
        </p:txBody>
      </p:sp>
    </p:spTree>
    <p:extLst>
      <p:ext uri="{BB962C8B-B14F-4D97-AF65-F5344CB8AC3E}">
        <p14:creationId xmlns="" xmlns:p14="http://schemas.microsoft.com/office/powerpoint/2010/main" val="8519865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p>
            <a:r>
              <a:rPr lang="en-US" b="1" dirty="0" smtClean="0"/>
              <a:t>Collecting &amp; Handling Laboratory specimens</a:t>
            </a:r>
            <a:endParaRPr lang="en-US" b="1" dirty="0"/>
          </a:p>
        </p:txBody>
      </p:sp>
      <p:sp>
        <p:nvSpPr>
          <p:cNvPr id="3" name="Content Placeholder 2"/>
          <p:cNvSpPr>
            <a:spLocks noGrp="1"/>
          </p:cNvSpPr>
          <p:nvPr>
            <p:ph idx="1"/>
          </p:nvPr>
        </p:nvSpPr>
        <p:spPr>
          <a:xfrm>
            <a:off x="406400" y="1905000"/>
            <a:ext cx="11582400" cy="4953000"/>
          </a:xfrm>
        </p:spPr>
        <p:txBody>
          <a:bodyPr>
            <a:normAutofit/>
          </a:bodyPr>
          <a:lstStyle/>
          <a:p>
            <a:pPr>
              <a:lnSpc>
                <a:spcPct val="150000"/>
              </a:lnSpc>
              <a:spcBef>
                <a:spcPts val="0"/>
              </a:spcBef>
              <a:spcAft>
                <a:spcPts val="600"/>
              </a:spcAft>
              <a:buClr>
                <a:srgbClr val="C00000"/>
              </a:buClr>
              <a:buFont typeface="Wingdings" pitchFamily="2" charset="2"/>
              <a:buChar char="Ø"/>
            </a:pPr>
            <a:r>
              <a:rPr lang="en-US" sz="2600" b="1" dirty="0" smtClean="0">
                <a:solidFill>
                  <a:srgbClr val="FF0000"/>
                </a:solidFill>
              </a:rPr>
              <a:t>All specimens should be regarded as potentially infectious.</a:t>
            </a:r>
          </a:p>
          <a:p>
            <a:pPr>
              <a:lnSpc>
                <a:spcPct val="150000"/>
              </a:lnSpc>
              <a:spcBef>
                <a:spcPts val="0"/>
              </a:spcBef>
              <a:spcAft>
                <a:spcPts val="600"/>
              </a:spcAft>
              <a:buClr>
                <a:srgbClr val="C00000"/>
              </a:buClr>
              <a:buFont typeface="Wingdings" pitchFamily="2" charset="2"/>
              <a:buChar char="Ø"/>
            </a:pPr>
            <a:r>
              <a:rPr lang="en-US" sz="2600" b="1" dirty="0" smtClean="0"/>
              <a:t>Appropriate PPE for personnel who collect samples.</a:t>
            </a:r>
          </a:p>
          <a:p>
            <a:pPr>
              <a:lnSpc>
                <a:spcPct val="150000"/>
              </a:lnSpc>
              <a:spcBef>
                <a:spcPts val="0"/>
              </a:spcBef>
              <a:spcAft>
                <a:spcPts val="600"/>
              </a:spcAft>
              <a:buClr>
                <a:srgbClr val="C00000"/>
              </a:buClr>
              <a:buFont typeface="Wingdings" pitchFamily="2" charset="2"/>
              <a:buChar char="Ø"/>
            </a:pPr>
            <a:r>
              <a:rPr lang="en-US" sz="2600" b="1" dirty="0" smtClean="0">
                <a:solidFill>
                  <a:srgbClr val="FF0000"/>
                </a:solidFill>
              </a:rPr>
              <a:t>All personnel who transport specimens are trained in safe handling procedure.</a:t>
            </a:r>
          </a:p>
          <a:p>
            <a:pPr>
              <a:lnSpc>
                <a:spcPct val="150000"/>
              </a:lnSpc>
              <a:spcBef>
                <a:spcPts val="0"/>
              </a:spcBef>
              <a:spcAft>
                <a:spcPts val="600"/>
              </a:spcAft>
              <a:buClr>
                <a:srgbClr val="C00000"/>
              </a:buClr>
              <a:buFont typeface="Wingdings" pitchFamily="2" charset="2"/>
              <a:buChar char="Ø"/>
            </a:pPr>
            <a:r>
              <a:rPr lang="en-US" sz="2600" b="1" dirty="0"/>
              <a:t>A</a:t>
            </a:r>
            <a:r>
              <a:rPr lang="en-US" sz="2600" b="1" dirty="0" smtClean="0"/>
              <a:t>ppropriate biosafety practices in laboratories based on WHO’s interim guidance.</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64800" y="5562600"/>
            <a:ext cx="17272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786090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81000"/>
            <a:ext cx="11277600" cy="1143000"/>
          </a:xfrm>
        </p:spPr>
        <p:txBody>
          <a:bodyPr>
            <a:normAutofit/>
          </a:bodyPr>
          <a:lstStyle/>
          <a:p>
            <a:r>
              <a:rPr lang="en-US" b="1" dirty="0" smtClean="0"/>
              <a:t>Considerations for Surgical Procedures</a:t>
            </a:r>
            <a:endParaRPr lang="en-US" b="1" dirty="0"/>
          </a:p>
        </p:txBody>
      </p:sp>
      <p:sp>
        <p:nvSpPr>
          <p:cNvPr id="3" name="Content Placeholder 2"/>
          <p:cNvSpPr>
            <a:spLocks noGrp="1"/>
          </p:cNvSpPr>
          <p:nvPr>
            <p:ph idx="1"/>
          </p:nvPr>
        </p:nvSpPr>
        <p:spPr>
          <a:xfrm>
            <a:off x="508000" y="1905000"/>
            <a:ext cx="11582400" cy="4953000"/>
          </a:xfrm>
        </p:spPr>
        <p:txBody>
          <a:bodyPr>
            <a:normAutofit/>
          </a:bodyPr>
          <a:lstStyle/>
          <a:p>
            <a:pPr>
              <a:lnSpc>
                <a:spcPct val="200000"/>
              </a:lnSpc>
              <a:spcBef>
                <a:spcPts val="0"/>
              </a:spcBef>
              <a:spcAft>
                <a:spcPts val="600"/>
              </a:spcAft>
              <a:buClr>
                <a:srgbClr val="C00000"/>
              </a:buClr>
              <a:buFont typeface="Wingdings" pitchFamily="2" charset="2"/>
              <a:buChar char="Ø"/>
            </a:pPr>
            <a:r>
              <a:rPr lang="en-US" sz="2600" b="1" dirty="0" smtClean="0"/>
              <a:t>Elective surgery should be postponed if possible.</a:t>
            </a:r>
          </a:p>
          <a:p>
            <a:pPr>
              <a:lnSpc>
                <a:spcPct val="200000"/>
              </a:lnSpc>
              <a:spcBef>
                <a:spcPts val="0"/>
              </a:spcBef>
              <a:spcAft>
                <a:spcPts val="600"/>
              </a:spcAft>
              <a:buClr>
                <a:srgbClr val="C00000"/>
              </a:buClr>
              <a:buFont typeface="Wingdings" pitchFamily="2" charset="2"/>
              <a:buChar char="Ø"/>
            </a:pPr>
            <a:r>
              <a:rPr lang="en-US" sz="2600" b="1" dirty="0" smtClean="0">
                <a:solidFill>
                  <a:srgbClr val="FF0000"/>
                </a:solidFill>
              </a:rPr>
              <a:t>RT-PCR before doing any surgical procedures</a:t>
            </a:r>
            <a:r>
              <a:rPr lang="en-US" sz="2600" b="1" dirty="0" smtClean="0"/>
              <a:t>.</a:t>
            </a:r>
          </a:p>
          <a:p>
            <a:pPr>
              <a:lnSpc>
                <a:spcPct val="200000"/>
              </a:lnSpc>
              <a:spcBef>
                <a:spcPts val="0"/>
              </a:spcBef>
              <a:spcAft>
                <a:spcPts val="600"/>
              </a:spcAft>
              <a:buClr>
                <a:srgbClr val="C00000"/>
              </a:buClr>
              <a:buFont typeface="Wingdings" pitchFamily="2" charset="2"/>
              <a:buChar char="Ø"/>
            </a:pPr>
            <a:r>
              <a:rPr lang="en-US" sz="2600" b="1" dirty="0" smtClean="0"/>
              <a:t>Avoid AGPs if possible. </a:t>
            </a:r>
          </a:p>
          <a:p>
            <a:pPr>
              <a:lnSpc>
                <a:spcPct val="200000"/>
              </a:lnSpc>
              <a:spcBef>
                <a:spcPts val="0"/>
              </a:spcBef>
              <a:spcAft>
                <a:spcPts val="600"/>
              </a:spcAft>
              <a:buClr>
                <a:srgbClr val="C00000"/>
              </a:buClr>
              <a:buFont typeface="Wingdings" pitchFamily="2" charset="2"/>
              <a:buChar char="Ø"/>
            </a:pPr>
            <a:r>
              <a:rPr lang="en-US" sz="2600" b="1" dirty="0" smtClean="0">
                <a:solidFill>
                  <a:srgbClr val="FF0000"/>
                </a:solidFill>
              </a:rPr>
              <a:t>Minimum staff inside OT.</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64800" y="5562600"/>
            <a:ext cx="17272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00395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fontScale="90000"/>
          </a:bodyPr>
          <a:lstStyle/>
          <a:p>
            <a:r>
              <a:rPr lang="en-US" b="1" dirty="0" smtClean="0"/>
              <a:t>Challenge of IPC implementation in Bangladesh</a:t>
            </a:r>
            <a:endParaRPr lang="en-US" b="1" dirty="0"/>
          </a:p>
        </p:txBody>
      </p:sp>
      <p:sp>
        <p:nvSpPr>
          <p:cNvPr id="3" name="Content Placeholder 2"/>
          <p:cNvSpPr>
            <a:spLocks noGrp="1"/>
          </p:cNvSpPr>
          <p:nvPr>
            <p:ph idx="1"/>
          </p:nvPr>
        </p:nvSpPr>
        <p:spPr>
          <a:xfrm>
            <a:off x="711200" y="1676400"/>
            <a:ext cx="10972800" cy="5029200"/>
          </a:xfrm>
        </p:spPr>
        <p:txBody>
          <a:bodyPr>
            <a:normAutofit/>
          </a:bodyPr>
          <a:lstStyle/>
          <a:p>
            <a:pPr>
              <a:lnSpc>
                <a:spcPct val="200000"/>
              </a:lnSpc>
              <a:spcBef>
                <a:spcPts val="0"/>
              </a:spcBef>
              <a:buClr>
                <a:srgbClr val="C00000"/>
              </a:buClr>
              <a:buFont typeface="Wingdings" pitchFamily="2" charset="2"/>
              <a:buChar char="Ø"/>
            </a:pPr>
            <a:r>
              <a:rPr lang="en-US" sz="2800" b="1" dirty="0" smtClean="0"/>
              <a:t> </a:t>
            </a:r>
            <a:r>
              <a:rPr lang="en-US" sz="2800" b="1" dirty="0" smtClean="0">
                <a:solidFill>
                  <a:srgbClr val="FF0000"/>
                </a:solidFill>
              </a:rPr>
              <a:t>Lack of proper knowledge &amp; trained manpower</a:t>
            </a:r>
          </a:p>
          <a:p>
            <a:pPr>
              <a:lnSpc>
                <a:spcPct val="200000"/>
              </a:lnSpc>
              <a:spcBef>
                <a:spcPts val="0"/>
              </a:spcBef>
              <a:buClr>
                <a:srgbClr val="C00000"/>
              </a:buClr>
              <a:buFont typeface="Wingdings" pitchFamily="2" charset="2"/>
              <a:buChar char="Ø"/>
            </a:pPr>
            <a:r>
              <a:rPr lang="en-US" sz="2800" b="1" dirty="0"/>
              <a:t> </a:t>
            </a:r>
            <a:r>
              <a:rPr lang="en-US" sz="2800" b="1" dirty="0" smtClean="0"/>
              <a:t>Poor administrative support</a:t>
            </a:r>
          </a:p>
          <a:p>
            <a:pPr>
              <a:lnSpc>
                <a:spcPct val="200000"/>
              </a:lnSpc>
              <a:spcBef>
                <a:spcPts val="0"/>
              </a:spcBef>
              <a:buClr>
                <a:srgbClr val="C00000"/>
              </a:buClr>
              <a:buFont typeface="Wingdings" pitchFamily="2" charset="2"/>
              <a:buChar char="Ø"/>
            </a:pPr>
            <a:r>
              <a:rPr lang="en-US" sz="2800" b="1" dirty="0"/>
              <a:t> </a:t>
            </a:r>
            <a:r>
              <a:rPr lang="en-US" sz="2800" b="1" dirty="0" smtClean="0">
                <a:solidFill>
                  <a:srgbClr val="FF0000"/>
                </a:solidFill>
              </a:rPr>
              <a:t>Not following Institutional SOP</a:t>
            </a:r>
          </a:p>
          <a:p>
            <a:pPr>
              <a:lnSpc>
                <a:spcPct val="200000"/>
              </a:lnSpc>
              <a:spcBef>
                <a:spcPts val="0"/>
              </a:spcBef>
              <a:buClr>
                <a:srgbClr val="C00000"/>
              </a:buClr>
              <a:buFont typeface="Wingdings" pitchFamily="2" charset="2"/>
              <a:buChar char="Ø"/>
            </a:pPr>
            <a:r>
              <a:rPr lang="en-US" sz="2800" b="1" dirty="0"/>
              <a:t> </a:t>
            </a:r>
            <a:r>
              <a:rPr lang="en-US" sz="2800" b="1" dirty="0" smtClean="0"/>
              <a:t>Absence of checklist, supervision &amp; monitoring of IPC practices</a:t>
            </a:r>
          </a:p>
          <a:p>
            <a:pPr>
              <a:lnSpc>
                <a:spcPct val="200000"/>
              </a:lnSpc>
              <a:spcBef>
                <a:spcPts val="0"/>
              </a:spcBef>
              <a:buClr>
                <a:srgbClr val="C00000"/>
              </a:buClr>
              <a:buFont typeface="Wingdings" pitchFamily="2" charset="2"/>
              <a:buChar char="Ø"/>
            </a:pPr>
            <a:r>
              <a:rPr lang="en-US" sz="2800" b="1" dirty="0"/>
              <a:t> </a:t>
            </a:r>
            <a:r>
              <a:rPr lang="en-US" sz="2800" b="1" dirty="0" smtClean="0">
                <a:solidFill>
                  <a:srgbClr val="FF0000"/>
                </a:solidFill>
              </a:rPr>
              <a:t>Poor environmental cleaning</a:t>
            </a:r>
            <a:endParaRPr lang="en-US" sz="2800" b="1" dirty="0">
              <a:solidFill>
                <a:srgbClr val="FF0000"/>
              </a:solidFill>
            </a:endParaRPr>
          </a:p>
        </p:txBody>
      </p:sp>
    </p:spTree>
    <p:extLst>
      <p:ext uri="{BB962C8B-B14F-4D97-AF65-F5344CB8AC3E}">
        <p14:creationId xmlns="" xmlns:p14="http://schemas.microsoft.com/office/powerpoint/2010/main" val="40389925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SUMMERY OF IPC</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3" name="Content Placeholder 2"/>
          <p:cNvSpPr>
            <a:spLocks noGrp="1"/>
          </p:cNvSpPr>
          <p:nvPr>
            <p:ph idx="1"/>
          </p:nvPr>
        </p:nvSpPr>
        <p:spPr>
          <a:xfrm>
            <a:off x="304800" y="990600"/>
            <a:ext cx="11988800" cy="5562600"/>
          </a:xfrm>
        </p:spPr>
        <p:txBody>
          <a:bodyPr>
            <a:noAutofit/>
          </a:bodyPr>
          <a:lstStyle/>
          <a:p>
            <a:pPr>
              <a:lnSpc>
                <a:spcPct val="200000"/>
              </a:lnSpc>
              <a:spcBef>
                <a:spcPts val="0"/>
              </a:spcBef>
              <a:buBlip>
                <a:blip r:embed="rId2"/>
              </a:buBlip>
            </a:pPr>
            <a:r>
              <a:rPr lang="en-US" sz="3000" b="1" dirty="0" smtClean="0"/>
              <a:t>Contain the infection where it is.</a:t>
            </a:r>
          </a:p>
          <a:p>
            <a:pPr>
              <a:lnSpc>
                <a:spcPct val="200000"/>
              </a:lnSpc>
              <a:spcBef>
                <a:spcPts val="0"/>
              </a:spcBef>
              <a:buBlip>
                <a:blip r:embed="rId2"/>
              </a:buBlip>
            </a:pPr>
            <a:r>
              <a:rPr lang="en-US" sz="3000" b="1" dirty="0" smtClean="0">
                <a:solidFill>
                  <a:srgbClr val="FF0000"/>
                </a:solidFill>
              </a:rPr>
              <a:t>Hand washing/sanitizing at every encounter is a must.</a:t>
            </a:r>
          </a:p>
          <a:p>
            <a:pPr>
              <a:lnSpc>
                <a:spcPct val="200000"/>
              </a:lnSpc>
              <a:spcBef>
                <a:spcPts val="0"/>
              </a:spcBef>
              <a:buBlip>
                <a:blip r:embed="rId2"/>
              </a:buBlip>
            </a:pPr>
            <a:r>
              <a:rPr lang="en-US" sz="3000" b="1" dirty="0" smtClean="0"/>
              <a:t>Proper training of all HCWs on proper use of PPE. </a:t>
            </a:r>
          </a:p>
          <a:p>
            <a:pPr>
              <a:lnSpc>
                <a:spcPct val="200000"/>
              </a:lnSpc>
              <a:spcBef>
                <a:spcPts val="0"/>
              </a:spcBef>
              <a:buBlip>
                <a:blip r:embed="rId2"/>
              </a:buBlip>
            </a:pPr>
            <a:r>
              <a:rPr lang="en-US" sz="3000" b="1" dirty="0" smtClean="0">
                <a:solidFill>
                  <a:srgbClr val="FF0000"/>
                </a:solidFill>
              </a:rPr>
              <a:t>Monitoring and evaluation of IPC practices.</a:t>
            </a:r>
          </a:p>
          <a:p>
            <a:pPr>
              <a:lnSpc>
                <a:spcPct val="200000"/>
              </a:lnSpc>
              <a:spcBef>
                <a:spcPts val="0"/>
              </a:spcBef>
              <a:buBlip>
                <a:blip r:embed="rId2"/>
              </a:buBlip>
            </a:pPr>
            <a:r>
              <a:rPr lang="en-US" sz="3000" b="1" dirty="0" smtClean="0"/>
              <a:t>No compromise in HCWs’ safety.</a:t>
            </a:r>
            <a:endParaRPr lang="en-US" sz="3000" b="1"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58400" y="5257800"/>
            <a:ext cx="17272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06907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b="1" dirty="0" smtClean="0"/>
              <a:t>IPC</a:t>
            </a:r>
            <a:endParaRPr lang="en-US" b="1" dirty="0"/>
          </a:p>
        </p:txBody>
      </p:sp>
      <p:sp>
        <p:nvSpPr>
          <p:cNvPr id="3" name="Content Placeholder 2"/>
          <p:cNvSpPr>
            <a:spLocks noGrp="1"/>
          </p:cNvSpPr>
          <p:nvPr>
            <p:ph idx="1"/>
          </p:nvPr>
        </p:nvSpPr>
        <p:spPr>
          <a:xfrm>
            <a:off x="101600" y="1143000"/>
            <a:ext cx="11988800" cy="5638800"/>
          </a:xfrm>
        </p:spPr>
        <p:txBody>
          <a:bodyPr>
            <a:noAutofit/>
          </a:bodyPr>
          <a:lstStyle/>
          <a:p>
            <a:pPr algn="just">
              <a:lnSpc>
                <a:spcPct val="150000"/>
              </a:lnSpc>
              <a:spcBef>
                <a:spcPts val="0"/>
              </a:spcBef>
              <a:buClr>
                <a:srgbClr val="C00000"/>
              </a:buClr>
              <a:buFont typeface="Wingdings" pitchFamily="2" charset="2"/>
              <a:buChar char="ü"/>
            </a:pPr>
            <a:r>
              <a:rPr lang="en-US" sz="2600" b="1" dirty="0"/>
              <a:t>Infection prevention and control (IPC) is the </a:t>
            </a:r>
            <a:r>
              <a:rPr lang="en-US" sz="2600" b="1" dirty="0">
                <a:solidFill>
                  <a:srgbClr val="FF0000"/>
                </a:solidFill>
              </a:rPr>
              <a:t>practice of preventing or stopping </a:t>
            </a:r>
            <a:r>
              <a:rPr lang="en-US" sz="2600" b="1" dirty="0"/>
              <a:t>the spread of infections during healthcare delivery in facilities like hospitals, </a:t>
            </a:r>
            <a:r>
              <a:rPr lang="en-US" sz="2600" b="1" dirty="0" smtClean="0"/>
              <a:t>dialysis </a:t>
            </a:r>
            <a:r>
              <a:rPr lang="en-US" sz="2600" b="1" dirty="0"/>
              <a:t>centers, long-term care facilities or traditional practitioners. </a:t>
            </a:r>
            <a:endParaRPr lang="en-US" sz="2600" b="1" dirty="0" smtClean="0"/>
          </a:p>
          <a:p>
            <a:pPr algn="just">
              <a:lnSpc>
                <a:spcPct val="150000"/>
              </a:lnSpc>
              <a:spcBef>
                <a:spcPts val="0"/>
              </a:spcBef>
              <a:buClr>
                <a:srgbClr val="C00000"/>
              </a:buClr>
              <a:buFont typeface="Wingdings" pitchFamily="2" charset="2"/>
              <a:buChar char="ü"/>
            </a:pPr>
            <a:endParaRPr lang="en-US" sz="2600" b="1" dirty="0"/>
          </a:p>
          <a:p>
            <a:pPr algn="just">
              <a:lnSpc>
                <a:spcPct val="150000"/>
              </a:lnSpc>
              <a:spcBef>
                <a:spcPts val="0"/>
              </a:spcBef>
              <a:buClr>
                <a:srgbClr val="C00000"/>
              </a:buClr>
              <a:buFont typeface="Wingdings" pitchFamily="2" charset="2"/>
              <a:buChar char="ü"/>
            </a:pPr>
            <a:r>
              <a:rPr lang="en-US" sz="2600" b="1" dirty="0" smtClean="0"/>
              <a:t>In </a:t>
            </a:r>
            <a:r>
              <a:rPr lang="en-US" sz="2600" b="1" dirty="0"/>
              <a:t>the context of </a:t>
            </a:r>
            <a:r>
              <a:rPr lang="en-US" sz="2600" b="1" dirty="0">
                <a:solidFill>
                  <a:srgbClr val="FF0000"/>
                </a:solidFill>
              </a:rPr>
              <a:t>COVID-19</a:t>
            </a:r>
            <a:r>
              <a:rPr lang="en-US" sz="2600" b="1" dirty="0"/>
              <a:t>, the IPC goal is to support the maintenance of essential healthcare services by </a:t>
            </a:r>
            <a:r>
              <a:rPr lang="en-US" sz="2600" b="1" dirty="0">
                <a:solidFill>
                  <a:srgbClr val="FF0000"/>
                </a:solidFill>
              </a:rPr>
              <a:t>containing &amp;</a:t>
            </a:r>
            <a:r>
              <a:rPr lang="en-US" sz="2600" b="1" dirty="0" smtClean="0">
                <a:solidFill>
                  <a:srgbClr val="FF0000"/>
                </a:solidFill>
              </a:rPr>
              <a:t> </a:t>
            </a:r>
            <a:r>
              <a:rPr lang="en-US" sz="2600" b="1" dirty="0">
                <a:solidFill>
                  <a:srgbClr val="FF0000"/>
                </a:solidFill>
              </a:rPr>
              <a:t>preventing COVID-19 transmission</a:t>
            </a:r>
            <a:r>
              <a:rPr lang="en-US" sz="2600" b="1" dirty="0"/>
              <a:t> within healthcare facilities to keep patients </a:t>
            </a:r>
            <a:r>
              <a:rPr lang="en-US" sz="2600" b="1" dirty="0" smtClean="0"/>
              <a:t>&amp; </a:t>
            </a:r>
            <a:r>
              <a:rPr lang="en-US" sz="2600" b="1" dirty="0"/>
              <a:t>healthcare workers healthy </a:t>
            </a:r>
            <a:r>
              <a:rPr lang="en-US" sz="2600" b="1" dirty="0" smtClean="0"/>
              <a:t>&amp; </a:t>
            </a:r>
            <a:r>
              <a:rPr lang="en-US" sz="2600" b="1" dirty="0"/>
              <a:t>safe.</a:t>
            </a: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646046" y="381001"/>
            <a:ext cx="2037969"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6666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wnloads\IMG-20200910-WA0004.jpg"/>
          <p:cNvPicPr>
            <a:picLocks noGrp="1" noChangeAspect="1" noChangeArrowheads="1"/>
          </p:cNvPicPr>
          <p:nvPr>
            <p:ph idx="1"/>
          </p:nvPr>
        </p:nvPicPr>
        <p:blipFill>
          <a:blip r:embed="rId2"/>
          <a:srcRect/>
          <a:stretch>
            <a:fillRect/>
          </a:stretch>
        </p:blipFill>
        <p:spPr bwMode="auto">
          <a:xfrm>
            <a:off x="1510301" y="0"/>
            <a:ext cx="9185097"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user\Downloads\IMG-20200910-WA0003.jpg"/>
          <p:cNvPicPr>
            <a:picLocks noGrp="1" noChangeAspect="1" noChangeArrowheads="1"/>
          </p:cNvPicPr>
          <p:nvPr>
            <p:ph idx="1"/>
          </p:nvPr>
        </p:nvPicPr>
        <p:blipFill>
          <a:blip r:embed="rId2"/>
          <a:srcRect/>
          <a:stretch>
            <a:fillRect/>
          </a:stretch>
        </p:blipFill>
        <p:spPr bwMode="auto">
          <a:xfrm>
            <a:off x="3063717" y="1600200"/>
            <a:ext cx="6064566" cy="452596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buNone/>
            </a:pPr>
            <a:r>
              <a:rPr lang="en-US" b="1" dirty="0" smtClean="0"/>
              <a:t>                </a:t>
            </a:r>
            <a:r>
              <a:rPr lang="en-US" sz="4400" b="1" dirty="0" smtClean="0"/>
              <a:t>REHABILITATION of COVID </a:t>
            </a:r>
            <a:r>
              <a:rPr lang="en-US" sz="4400" b="1" dirty="0" smtClean="0"/>
              <a:t>Survivors</a:t>
            </a:r>
          </a:p>
          <a:p>
            <a:pPr>
              <a:buNone/>
            </a:pPr>
            <a:r>
              <a:rPr lang="en-US" sz="4400" b="1" dirty="0" smtClean="0"/>
              <a:t> </a:t>
            </a:r>
            <a:r>
              <a:rPr lang="en-US" sz="4400" b="1" dirty="0" smtClean="0"/>
              <a:t>                           (Long COVID)</a:t>
            </a:r>
            <a:endParaRPr lang="en-US" sz="44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Capture.PNG16.PNG"/>
          <p:cNvPicPr>
            <a:picLocks noGrp="1" noChangeAspect="1" noChangeArrowheads="1"/>
          </p:cNvPicPr>
          <p:nvPr>
            <p:ph idx="1"/>
          </p:nvPr>
        </p:nvPicPr>
        <p:blipFill>
          <a:blip r:embed="rId2"/>
          <a:srcRect/>
          <a:stretch>
            <a:fillRect/>
          </a:stretch>
        </p:blipFill>
        <p:spPr bwMode="auto">
          <a:xfrm>
            <a:off x="1584356" y="4"/>
            <a:ext cx="8646061" cy="6857999"/>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user\Desktop\Long COVID ppt\Long CoVId 1.PNG"/>
          <p:cNvPicPr>
            <a:picLocks noGrp="1" noChangeAspect="1" noChangeArrowheads="1"/>
          </p:cNvPicPr>
          <p:nvPr>
            <p:ph idx="1"/>
          </p:nvPr>
        </p:nvPicPr>
        <p:blipFill>
          <a:blip r:embed="rId2"/>
          <a:srcRect/>
          <a:stretch>
            <a:fillRect/>
          </a:stretch>
        </p:blipFill>
        <p:spPr bwMode="auto">
          <a:xfrm>
            <a:off x="1933575" y="0"/>
            <a:ext cx="8324851"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Capture.PN15.PNG"/>
          <p:cNvPicPr>
            <a:picLocks noGrp="1" noChangeAspect="1" noChangeArrowheads="1"/>
          </p:cNvPicPr>
          <p:nvPr>
            <p:ph idx="1"/>
          </p:nvPr>
        </p:nvPicPr>
        <p:blipFill>
          <a:blip r:embed="rId2"/>
          <a:srcRect/>
          <a:stretch>
            <a:fillRect/>
          </a:stretch>
        </p:blipFill>
        <p:spPr bwMode="auto">
          <a:xfrm>
            <a:off x="1548143" y="4"/>
            <a:ext cx="8727540" cy="6857999"/>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COVID Health Problem</a:t>
            </a:r>
            <a:endParaRPr lang="en-US" dirty="0"/>
          </a:p>
        </p:txBody>
      </p:sp>
      <p:pic>
        <p:nvPicPr>
          <p:cNvPr id="2050" name="Picture 2" descr="C:\Users\user\Desktop\Capture.PNG"/>
          <p:cNvPicPr>
            <a:picLocks noGrp="1" noChangeAspect="1" noChangeArrowheads="1"/>
          </p:cNvPicPr>
          <p:nvPr>
            <p:ph idx="1"/>
          </p:nvPr>
        </p:nvPicPr>
        <p:blipFill>
          <a:blip r:embed="rId2"/>
          <a:srcRect/>
          <a:stretch>
            <a:fillRect/>
          </a:stretch>
        </p:blipFill>
        <p:spPr bwMode="auto">
          <a:xfrm>
            <a:off x="1797979" y="1407560"/>
            <a:ext cx="8034391" cy="545044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Capture.PNG 2.PNG"/>
          <p:cNvPicPr>
            <a:picLocks noGrp="1" noChangeAspect="1" noChangeArrowheads="1"/>
          </p:cNvPicPr>
          <p:nvPr>
            <p:ph idx="1"/>
          </p:nvPr>
        </p:nvPicPr>
        <p:blipFill>
          <a:blip r:embed="rId2"/>
          <a:srcRect/>
          <a:stretch>
            <a:fillRect/>
          </a:stretch>
        </p:blipFill>
        <p:spPr bwMode="auto">
          <a:xfrm>
            <a:off x="945222" y="2"/>
            <a:ext cx="9791271" cy="685799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Capture.PNG3.PNG"/>
          <p:cNvPicPr>
            <a:picLocks noGrp="1" noChangeAspect="1" noChangeArrowheads="1"/>
          </p:cNvPicPr>
          <p:nvPr>
            <p:ph idx="1"/>
          </p:nvPr>
        </p:nvPicPr>
        <p:blipFill>
          <a:blip r:embed="rId2"/>
          <a:srcRect/>
          <a:stretch>
            <a:fillRect/>
          </a:stretch>
        </p:blipFill>
        <p:spPr bwMode="auto">
          <a:xfrm>
            <a:off x="904126" y="0"/>
            <a:ext cx="10438543"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Long COVID ppt\Capture.PNG long covid20.PNG"/>
          <p:cNvPicPr>
            <a:picLocks noGrp="1" noChangeAspect="1" noChangeArrowheads="1"/>
          </p:cNvPicPr>
          <p:nvPr>
            <p:ph idx="1"/>
          </p:nvPr>
        </p:nvPicPr>
        <p:blipFill>
          <a:blip r:embed="rId2"/>
          <a:srcRect/>
          <a:stretch>
            <a:fillRect/>
          </a:stretch>
        </p:blipFill>
        <p:spPr bwMode="auto">
          <a:xfrm>
            <a:off x="1191802" y="0"/>
            <a:ext cx="993511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7857" y="195211"/>
            <a:ext cx="1721492" cy="1738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39074" y="76200"/>
            <a:ext cx="9743327" cy="1143000"/>
          </a:xfrm>
        </p:spPr>
        <p:txBody>
          <a:bodyPr>
            <a:normAutofit/>
          </a:bodyPr>
          <a:lstStyle/>
          <a:p>
            <a:r>
              <a:rPr lang="en-US" b="1" dirty="0" smtClean="0"/>
              <a:t>  IPC </a:t>
            </a:r>
            <a:r>
              <a:rPr lang="en-US" b="1" dirty="0"/>
              <a:t>strategies in Health Care Settings </a:t>
            </a:r>
            <a:endParaRPr lang="en-US" dirty="0"/>
          </a:p>
        </p:txBody>
      </p:sp>
      <p:sp>
        <p:nvSpPr>
          <p:cNvPr id="3" name="Content Placeholder 2"/>
          <p:cNvSpPr>
            <a:spLocks noGrp="1"/>
          </p:cNvSpPr>
          <p:nvPr>
            <p:ph idx="1"/>
          </p:nvPr>
        </p:nvSpPr>
        <p:spPr>
          <a:xfrm>
            <a:off x="1130156" y="2085654"/>
            <a:ext cx="10960243" cy="4391346"/>
          </a:xfrm>
        </p:spPr>
        <p:txBody>
          <a:bodyPr>
            <a:normAutofit/>
          </a:bodyPr>
          <a:lstStyle/>
          <a:p>
            <a:pPr>
              <a:lnSpc>
                <a:spcPct val="150000"/>
              </a:lnSpc>
              <a:spcBef>
                <a:spcPts val="0"/>
              </a:spcBef>
              <a:buNone/>
            </a:pPr>
            <a:r>
              <a:rPr lang="en-US" sz="2600" b="1" dirty="0" smtClean="0"/>
              <a:t>1. Ensuring </a:t>
            </a:r>
            <a:r>
              <a:rPr lang="en-US" sz="2600" b="1" dirty="0">
                <a:solidFill>
                  <a:srgbClr val="FF0000"/>
                </a:solidFill>
              </a:rPr>
              <a:t>triage,</a:t>
            </a:r>
            <a:r>
              <a:rPr lang="en-US" sz="2600" b="1" dirty="0"/>
              <a:t> </a:t>
            </a:r>
            <a:r>
              <a:rPr lang="en-US" sz="2600" b="1" dirty="0">
                <a:solidFill>
                  <a:srgbClr val="FF0000"/>
                </a:solidFill>
              </a:rPr>
              <a:t>early recognition</a:t>
            </a:r>
            <a:r>
              <a:rPr lang="en-US" sz="2600" b="1" dirty="0"/>
              <a:t>, and </a:t>
            </a:r>
            <a:r>
              <a:rPr lang="en-US" sz="2600" b="1" dirty="0">
                <a:solidFill>
                  <a:srgbClr val="FF0000"/>
                </a:solidFill>
              </a:rPr>
              <a:t>source </a:t>
            </a:r>
            <a:r>
              <a:rPr lang="en-US" sz="2600" b="1" dirty="0" smtClean="0">
                <a:solidFill>
                  <a:srgbClr val="FF0000"/>
                </a:solidFill>
              </a:rPr>
              <a:t>control</a:t>
            </a:r>
            <a:endParaRPr lang="en-US" sz="2600" b="1" dirty="0">
              <a:solidFill>
                <a:srgbClr val="FF0000"/>
              </a:solidFill>
            </a:endParaRPr>
          </a:p>
          <a:p>
            <a:pPr>
              <a:lnSpc>
                <a:spcPct val="150000"/>
              </a:lnSpc>
              <a:spcBef>
                <a:spcPts val="0"/>
              </a:spcBef>
              <a:buNone/>
            </a:pPr>
            <a:r>
              <a:rPr lang="en-US" sz="2600" b="1" dirty="0"/>
              <a:t>2. Applying standard precautions for all patients </a:t>
            </a:r>
          </a:p>
          <a:p>
            <a:pPr>
              <a:lnSpc>
                <a:spcPct val="150000"/>
              </a:lnSpc>
              <a:spcBef>
                <a:spcPts val="0"/>
              </a:spcBef>
              <a:buNone/>
            </a:pPr>
            <a:r>
              <a:rPr lang="en-US" sz="2600" b="1" dirty="0"/>
              <a:t>3. Implementing empiric </a:t>
            </a:r>
            <a:r>
              <a:rPr lang="en-US" sz="2600" b="1" dirty="0" smtClean="0"/>
              <a:t>additional precautions</a:t>
            </a:r>
            <a:endParaRPr lang="en-US" sz="2600" b="1" dirty="0"/>
          </a:p>
          <a:p>
            <a:pPr lvl="1">
              <a:lnSpc>
                <a:spcPct val="150000"/>
              </a:lnSpc>
              <a:spcBef>
                <a:spcPts val="0"/>
              </a:spcBef>
              <a:buFont typeface="Arial" pitchFamily="34" charset="0"/>
              <a:buChar char="•"/>
            </a:pPr>
            <a:r>
              <a:rPr lang="en-US" sz="2600" b="1" dirty="0"/>
              <a:t>Contact and droplet precautions</a:t>
            </a:r>
          </a:p>
          <a:p>
            <a:pPr lvl="1">
              <a:lnSpc>
                <a:spcPct val="150000"/>
              </a:lnSpc>
              <a:spcBef>
                <a:spcPts val="0"/>
              </a:spcBef>
              <a:buFont typeface="Arial" pitchFamily="34" charset="0"/>
              <a:buChar char="•"/>
            </a:pPr>
            <a:r>
              <a:rPr lang="en-US" sz="2600" b="1" dirty="0"/>
              <a:t>Airborne precautions for aerosol-generating </a:t>
            </a:r>
            <a:r>
              <a:rPr lang="en-US" sz="2600" b="1" dirty="0" smtClean="0"/>
              <a:t>procedures</a:t>
            </a:r>
            <a:endParaRPr lang="en-US" sz="2600" b="1" dirty="0"/>
          </a:p>
          <a:p>
            <a:pPr>
              <a:lnSpc>
                <a:spcPct val="150000"/>
              </a:lnSpc>
              <a:spcBef>
                <a:spcPts val="0"/>
              </a:spcBef>
              <a:buNone/>
            </a:pPr>
            <a:r>
              <a:rPr lang="en-US" sz="2600" b="1" dirty="0"/>
              <a:t>4. Implementing </a:t>
            </a:r>
            <a:r>
              <a:rPr lang="en-US" sz="2600" b="1" dirty="0">
                <a:solidFill>
                  <a:srgbClr val="FF0000"/>
                </a:solidFill>
              </a:rPr>
              <a:t>administrative</a:t>
            </a:r>
            <a:r>
              <a:rPr lang="en-US" sz="2600" b="1" dirty="0"/>
              <a:t> controls</a:t>
            </a:r>
          </a:p>
          <a:p>
            <a:pPr>
              <a:lnSpc>
                <a:spcPct val="150000"/>
              </a:lnSpc>
              <a:spcBef>
                <a:spcPts val="0"/>
              </a:spcBef>
              <a:buNone/>
            </a:pPr>
            <a:r>
              <a:rPr lang="en-US" sz="2600" b="1" dirty="0"/>
              <a:t>5. Using environmental and engineering </a:t>
            </a:r>
            <a:r>
              <a:rPr lang="en-US" sz="2600" b="1" dirty="0" smtClean="0"/>
              <a:t>controls</a:t>
            </a:r>
            <a:endParaRPr lang="en-US" sz="2600" b="1" dirty="0"/>
          </a:p>
          <a:p>
            <a:pPr>
              <a:lnSpc>
                <a:spcPct val="150000"/>
              </a:lnSpc>
              <a:spcBef>
                <a:spcPts val="0"/>
              </a:spcBef>
            </a:pPr>
            <a:endParaRPr lang="en-US" sz="2600" b="1"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886949" y="5205412"/>
            <a:ext cx="2203451" cy="165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801929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user\Desktop\Long COVID ppt\Capture.PNG long covid17.PNG"/>
          <p:cNvPicPr>
            <a:picLocks noGrp="1" noChangeAspect="1" noChangeArrowheads="1"/>
          </p:cNvPicPr>
          <p:nvPr>
            <p:ph idx="1"/>
          </p:nvPr>
        </p:nvPicPr>
        <p:blipFill>
          <a:blip r:embed="rId2"/>
          <a:srcRect/>
          <a:stretch>
            <a:fillRect/>
          </a:stretch>
        </p:blipFill>
        <p:spPr bwMode="auto">
          <a:xfrm>
            <a:off x="2453492" y="1267487"/>
            <a:ext cx="7035033" cy="5232903"/>
          </a:xfrm>
          <a:prstGeom prst="rect">
            <a:avLst/>
          </a:prstGeom>
          <a:noFill/>
        </p:spPr>
      </p:pic>
      <p:pic>
        <p:nvPicPr>
          <p:cNvPr id="1026" name="Picture 2" descr="C:\Users\user\Desktop\Long COVID ppt\long covid 18.PNG"/>
          <p:cNvPicPr>
            <a:picLocks noChangeAspect="1" noChangeArrowheads="1"/>
          </p:cNvPicPr>
          <p:nvPr/>
        </p:nvPicPr>
        <p:blipFill>
          <a:blip r:embed="rId3"/>
          <a:srcRect/>
          <a:stretch>
            <a:fillRect/>
          </a:stretch>
        </p:blipFill>
        <p:spPr bwMode="auto">
          <a:xfrm>
            <a:off x="1" y="0"/>
            <a:ext cx="12192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918E33-EE67-44E0-B73C-A5FBD54F34BD}"/>
              </a:ext>
            </a:extLst>
          </p:cNvPr>
          <p:cNvSpPr>
            <a:spLocks noGrp="1"/>
          </p:cNvSpPr>
          <p:nvPr>
            <p:ph type="title"/>
          </p:nvPr>
        </p:nvSpPr>
        <p:spPr>
          <a:xfrm>
            <a:off x="609600" y="274638"/>
            <a:ext cx="10972800" cy="814423"/>
          </a:xfrm>
        </p:spPr>
        <p:txBody>
          <a:bodyPr/>
          <a:lstStyle/>
          <a:p>
            <a:r>
              <a:rPr lang="en-US" b="1" dirty="0" smtClean="0"/>
              <a:t>Neurological </a:t>
            </a:r>
            <a:r>
              <a:rPr lang="en-US" b="1" dirty="0"/>
              <a:t>Manifestations</a:t>
            </a:r>
          </a:p>
        </p:txBody>
      </p:sp>
      <p:pic>
        <p:nvPicPr>
          <p:cNvPr id="5" name="Content Placeholder 4">
            <a:extLst>
              <a:ext uri="{FF2B5EF4-FFF2-40B4-BE49-F238E27FC236}">
                <a16:creationId xmlns="" xmlns:a16="http://schemas.microsoft.com/office/drawing/2014/main" id="{E9866BE8-4E5B-4A9E-B407-26928AC23AA4}"/>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 y="1232900"/>
            <a:ext cx="5830958" cy="54196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 xmlns:a16="http://schemas.microsoft.com/office/drawing/2014/main" id="{DCD41CF4-9D57-4437-8F83-2323A20B8F4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830957" y="1232899"/>
            <a:ext cx="6095496" cy="5419693"/>
          </a:xfrm>
          <a:prstGeom prst="rect">
            <a:avLst/>
          </a:prstGeom>
        </p:spPr>
      </p:pic>
    </p:spTree>
    <p:extLst>
      <p:ext uri="{BB962C8B-B14F-4D97-AF65-F5344CB8AC3E}">
        <p14:creationId xmlns="" xmlns:p14="http://schemas.microsoft.com/office/powerpoint/2010/main" val="6644003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Cardiac </a:t>
            </a:r>
            <a:endParaRPr lang="en-US" b="1" dirty="0"/>
          </a:p>
        </p:txBody>
      </p:sp>
      <p:pic>
        <p:nvPicPr>
          <p:cNvPr id="1026" name="Picture 2" descr="C:\Users\user\Desktop\Capture.PNGH.PNG"/>
          <p:cNvPicPr>
            <a:picLocks noGrp="1" noChangeAspect="1" noChangeArrowheads="1"/>
          </p:cNvPicPr>
          <p:nvPr>
            <p:ph idx="1"/>
          </p:nvPr>
        </p:nvPicPr>
        <p:blipFill>
          <a:blip r:embed="rId2"/>
          <a:srcRect/>
          <a:stretch>
            <a:fillRect/>
          </a:stretch>
        </p:blipFill>
        <p:spPr bwMode="auto">
          <a:xfrm>
            <a:off x="0" y="1171254"/>
            <a:ext cx="12192000" cy="568674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FC5AEF-7951-495D-A4CB-81827479AD8B}"/>
              </a:ext>
            </a:extLst>
          </p:cNvPr>
          <p:cNvSpPr>
            <a:spLocks noGrp="1"/>
          </p:cNvSpPr>
          <p:nvPr>
            <p:ph type="title"/>
          </p:nvPr>
        </p:nvSpPr>
        <p:spPr/>
        <p:txBody>
          <a:bodyPr/>
          <a:lstStyle/>
          <a:p>
            <a:r>
              <a:rPr lang="en-US" dirty="0"/>
              <a:t>Cardiac Manifestations</a:t>
            </a:r>
          </a:p>
        </p:txBody>
      </p:sp>
      <p:pic>
        <p:nvPicPr>
          <p:cNvPr id="5" name="Content Placeholder 4">
            <a:extLst>
              <a:ext uri="{FF2B5EF4-FFF2-40B4-BE49-F238E27FC236}">
                <a16:creationId xmlns="" xmlns:a16="http://schemas.microsoft.com/office/drawing/2014/main" id="{66E63136-2FDC-43A2-80AF-BB42D807052D}"/>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2762251" y="1781971"/>
            <a:ext cx="6667500" cy="4162425"/>
          </a:xfrm>
        </p:spPr>
      </p:pic>
      <p:pic>
        <p:nvPicPr>
          <p:cNvPr id="6146" name="Picture 2" descr="C:\Users\user\Downloads\IMG-20200910-WA0005.jpg"/>
          <p:cNvPicPr>
            <a:picLocks noChangeAspect="1" noChangeArrowheads="1"/>
          </p:cNvPicPr>
          <p:nvPr/>
        </p:nvPicPr>
        <p:blipFill>
          <a:blip r:embed="rId3"/>
          <a:srcRect/>
          <a:stretch>
            <a:fillRect/>
          </a:stretch>
        </p:blipFill>
        <p:spPr bwMode="auto">
          <a:xfrm>
            <a:off x="952500" y="-61913"/>
            <a:ext cx="10287000" cy="6981826"/>
          </a:xfrm>
          <a:prstGeom prst="rect">
            <a:avLst/>
          </a:prstGeom>
          <a:noFill/>
        </p:spPr>
      </p:pic>
    </p:spTree>
    <p:extLst>
      <p:ext uri="{BB962C8B-B14F-4D97-AF65-F5344CB8AC3E}">
        <p14:creationId xmlns="" xmlns:p14="http://schemas.microsoft.com/office/powerpoint/2010/main" val="34307527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ownloads\IMG-20200910-WA0008.jpg"/>
          <p:cNvPicPr>
            <a:picLocks noGrp="1" noChangeAspect="1" noChangeArrowheads="1"/>
          </p:cNvPicPr>
          <p:nvPr>
            <p:ph idx="1"/>
          </p:nvPr>
        </p:nvPicPr>
        <p:blipFill>
          <a:blip r:embed="rId2"/>
          <a:srcRect/>
          <a:stretch>
            <a:fillRect/>
          </a:stretch>
        </p:blipFill>
        <p:spPr bwMode="auto">
          <a:xfrm>
            <a:off x="1407560" y="0"/>
            <a:ext cx="9380305"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1"/>
          <p:cNvSpPr txBox="1">
            <a:spLocks noGrp="1"/>
          </p:cNvSpPr>
          <p:nvPr>
            <p:ph type="ctrTitle"/>
          </p:nvPr>
        </p:nvSpPr>
        <p:spPr>
          <a:xfrm flipH="1">
            <a:off x="6295583" y="3054645"/>
            <a:ext cx="4936400" cy="1442800"/>
          </a:xfrm>
          <a:prstGeom prst="rect">
            <a:avLst/>
          </a:prstGeom>
        </p:spPr>
        <p:txBody>
          <a:bodyPr spcFirstLastPara="1" wrap="square" lIns="121897" tIns="121897" rIns="121897" bIns="121897" anchor="b" anchorCtr="0">
            <a:noAutofit/>
          </a:bodyPr>
          <a:lstStyle/>
          <a:p>
            <a:pPr algn="r">
              <a:spcBef>
                <a:spcPts val="0"/>
              </a:spcBef>
            </a:pPr>
            <a:r>
              <a:rPr lang="en" sz="8800" b="1" dirty="0"/>
              <a:t>COVID-19 Vaccine</a:t>
            </a:r>
            <a:endParaRPr sz="88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dk1"/>
                </a:solidFill>
              </a:rPr>
              <a:t>W</a:t>
            </a:r>
            <a:r>
              <a:rPr lang="en" dirty="0" smtClean="0">
                <a:solidFill>
                  <a:schemeClr val="dk1"/>
                </a:solidFill>
              </a:rPr>
              <a:t>hy do we need a vaccine for Covid 19?</a:t>
            </a:r>
            <a:endParaRPr lang="en-US" dirty="0"/>
          </a:p>
        </p:txBody>
      </p:sp>
      <p:sp>
        <p:nvSpPr>
          <p:cNvPr id="3" name="Content Placeholder 2"/>
          <p:cNvSpPr>
            <a:spLocks noGrp="1"/>
          </p:cNvSpPr>
          <p:nvPr>
            <p:ph idx="1"/>
          </p:nvPr>
        </p:nvSpPr>
        <p:spPr/>
        <p:txBody>
          <a:bodyPr/>
          <a:lstStyle/>
          <a:p>
            <a:pPr marL="0" indent="0" algn="just">
              <a:buClr>
                <a:schemeClr val="dk1"/>
              </a:buClr>
              <a:buNone/>
            </a:pPr>
            <a:r>
              <a:rPr lang="en-US" dirty="0" smtClean="0">
                <a:solidFill>
                  <a:schemeClr val="tx1"/>
                </a:solidFill>
                <a:latin typeface="Helvetica" panose="020B0604020202020204" pitchFamily="34" charset="0"/>
              </a:rPr>
              <a:t>Globally, as of </a:t>
            </a:r>
            <a:r>
              <a:rPr lang="en-US" dirty="0" smtClean="0">
                <a:solidFill>
                  <a:srgbClr val="FF0000"/>
                </a:solidFill>
                <a:latin typeface="Helvetica" panose="020B0604020202020204" pitchFamily="34" charset="0"/>
              </a:rPr>
              <a:t>14 September, 2020</a:t>
            </a:r>
            <a:r>
              <a:rPr lang="en-US" dirty="0" smtClean="0">
                <a:solidFill>
                  <a:schemeClr val="tx1"/>
                </a:solidFill>
                <a:latin typeface="Helvetica" panose="020B0604020202020204" pitchFamily="34" charset="0"/>
              </a:rPr>
              <a:t>, there have been </a:t>
            </a:r>
            <a:r>
              <a:rPr lang="en-US" dirty="0" smtClean="0">
                <a:solidFill>
                  <a:srgbClr val="FF0000"/>
                </a:solidFill>
                <a:latin typeface="Helvetica" panose="020B0604020202020204" pitchFamily="34" charset="0"/>
              </a:rPr>
              <a:t>29,281,133</a:t>
            </a:r>
            <a:r>
              <a:rPr lang="en-US" dirty="0" smtClean="0">
                <a:solidFill>
                  <a:schemeClr val="tx1"/>
                </a:solidFill>
                <a:latin typeface="Helvetica" panose="020B0604020202020204" pitchFamily="34" charset="0"/>
              </a:rPr>
              <a:t> </a:t>
            </a:r>
            <a:r>
              <a:rPr lang="en-US" dirty="0" smtClean="0">
                <a:solidFill>
                  <a:srgbClr val="FF0000"/>
                </a:solidFill>
                <a:latin typeface="Helvetica" panose="020B0604020202020204" pitchFamily="34" charset="0"/>
              </a:rPr>
              <a:t>confirmed</a:t>
            </a:r>
            <a:r>
              <a:rPr lang="en-US" dirty="0" smtClean="0">
                <a:solidFill>
                  <a:schemeClr val="tx1"/>
                </a:solidFill>
                <a:latin typeface="Helvetica" panose="020B0604020202020204" pitchFamily="34" charset="0"/>
              </a:rPr>
              <a:t> cases of COVID-19, including </a:t>
            </a:r>
            <a:r>
              <a:rPr lang="en-US" dirty="0" smtClean="0">
                <a:solidFill>
                  <a:srgbClr val="FF0000"/>
                </a:solidFill>
                <a:latin typeface="Helvetica" panose="020B0604020202020204" pitchFamily="34" charset="0"/>
              </a:rPr>
              <a:t>929911 deaths</a:t>
            </a:r>
            <a:r>
              <a:rPr lang="en-US" dirty="0" smtClean="0">
                <a:solidFill>
                  <a:schemeClr val="tx1"/>
                </a:solidFill>
                <a:latin typeface="Helvetica" panose="020B0604020202020204" pitchFamily="34" charset="0"/>
              </a:rPr>
              <a:t>, reported to WHO.</a:t>
            </a:r>
          </a:p>
          <a:p>
            <a:pPr marL="0" indent="0" algn="just">
              <a:buClr>
                <a:schemeClr val="dk1"/>
              </a:buClr>
              <a:buNone/>
            </a:pPr>
            <a:endParaRPr lang="en-US" dirty="0" smtClean="0">
              <a:solidFill>
                <a:schemeClr val="tx1"/>
              </a:solidFill>
              <a:latin typeface="Helvetica" panose="020B0604020202020204" pitchFamily="34" charset="0"/>
            </a:endParaRPr>
          </a:p>
          <a:p>
            <a:pPr marL="0" indent="0" algn="just">
              <a:buClr>
                <a:schemeClr val="dk1"/>
              </a:buClr>
              <a:buNone/>
            </a:pPr>
            <a:r>
              <a:rPr lang="en-US" dirty="0" smtClean="0">
                <a:solidFill>
                  <a:schemeClr val="tx1"/>
                </a:solidFill>
                <a:latin typeface="Helvetica" panose="020B0604020202020204" pitchFamily="34" charset="0"/>
              </a:rPr>
              <a:t>This huge burden of patients and death toll gives us a clear indication of how deadly and devastating this pandemic has turned out to be.</a:t>
            </a:r>
          </a:p>
          <a:p>
            <a:pPr marL="0" indent="0" algn="just">
              <a:buClr>
                <a:schemeClr val="dk1"/>
              </a:buClr>
              <a:buNone/>
            </a:pPr>
            <a:endParaRPr lang="en-US" dirty="0" smtClean="0">
              <a:solidFill>
                <a:schemeClr val="tx1"/>
              </a:solidFill>
              <a:latin typeface="Helvetica" panose="020B0604020202020204" pitchFamily="34" charset="0"/>
            </a:endParaRPr>
          </a:p>
          <a:p>
            <a:pPr marL="0" indent="0" algn="just">
              <a:buClr>
                <a:schemeClr val="dk1"/>
              </a:buClr>
              <a:buNone/>
            </a:pPr>
            <a:r>
              <a:rPr lang="en-US" dirty="0" smtClean="0">
                <a:solidFill>
                  <a:schemeClr val="tx1"/>
                </a:solidFill>
                <a:latin typeface="Helvetica" panose="020B0604020202020204" pitchFamily="34" charset="0"/>
              </a:rPr>
              <a:t>Not only in terms of human loss, its massive penetration has led to substantial hindrance in economic growth worldwide.</a:t>
            </a:r>
          </a:p>
          <a:p>
            <a:pPr>
              <a:buNone/>
            </a:pP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t>What is a vaccine?</a:t>
            </a:r>
            <a:endParaRPr lang="en-US" dirty="0"/>
          </a:p>
        </p:txBody>
      </p:sp>
      <p:sp>
        <p:nvSpPr>
          <p:cNvPr id="3" name="Content Placeholder 2"/>
          <p:cNvSpPr>
            <a:spLocks noGrp="1"/>
          </p:cNvSpPr>
          <p:nvPr>
            <p:ph idx="1"/>
          </p:nvPr>
        </p:nvSpPr>
        <p:spPr/>
        <p:txBody>
          <a:bodyPr/>
          <a:lstStyle/>
          <a:p>
            <a:pPr>
              <a:buNone/>
            </a:pPr>
            <a:r>
              <a:rPr lang="en-US" dirty="0" smtClean="0"/>
              <a:t>  </a:t>
            </a:r>
          </a:p>
          <a:p>
            <a:pPr>
              <a:buNone/>
            </a:pPr>
            <a:r>
              <a:rPr lang="en-US" dirty="0" smtClean="0"/>
              <a:t>    </a:t>
            </a:r>
            <a:r>
              <a:rPr lang="en-US" dirty="0" smtClean="0">
                <a:solidFill>
                  <a:srgbClr val="FF0000"/>
                </a:solidFill>
              </a:rPr>
              <a:t>A vaccine is a biological preparation </a:t>
            </a:r>
            <a:r>
              <a:rPr lang="en-US" dirty="0" smtClean="0"/>
              <a:t>used to stimulate the production of antibodies and provide immunity against one or several diseases, contains a agent/s which resembles a disease causing microorganism and is often made from weakened or killed forms of the microbe, its toxins, or one of its surface proteins.</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763587"/>
          </a:xfrm>
        </p:spPr>
        <p:txBody>
          <a:bodyPr/>
          <a:lstStyle/>
          <a:p>
            <a:r>
              <a:rPr lang="en" b="1" dirty="0" smtClean="0"/>
              <a:t>Types of vaccine</a:t>
            </a:r>
            <a:endParaRPr lang="en-US" b="1" dirty="0"/>
          </a:p>
        </p:txBody>
      </p:sp>
      <p:sp>
        <p:nvSpPr>
          <p:cNvPr id="3" name="Content Placeholder 2"/>
          <p:cNvSpPr>
            <a:spLocks noGrp="1"/>
          </p:cNvSpPr>
          <p:nvPr>
            <p:ph idx="1"/>
          </p:nvPr>
        </p:nvSpPr>
        <p:spPr>
          <a:xfrm>
            <a:off x="609600" y="1200152"/>
            <a:ext cx="10972800" cy="5286375"/>
          </a:xfrm>
        </p:spPr>
        <p:txBody>
          <a:bodyPr>
            <a:normAutofit fontScale="25000" lnSpcReduction="20000"/>
          </a:bodyPr>
          <a:lstStyle/>
          <a:p>
            <a:pPr indent="-609585">
              <a:spcAft>
                <a:spcPts val="2133"/>
              </a:spcAft>
              <a:buAutoNum type="arabicPeriod"/>
            </a:pPr>
            <a:r>
              <a:rPr lang="en" sz="11200" dirty="0" smtClean="0"/>
              <a:t>Inactivated Vaccine</a:t>
            </a:r>
          </a:p>
          <a:p>
            <a:pPr indent="-609585">
              <a:spcAft>
                <a:spcPts val="2133"/>
              </a:spcAft>
              <a:buAutoNum type="arabicPeriod"/>
            </a:pPr>
            <a:r>
              <a:rPr lang="en" sz="11200" dirty="0" smtClean="0"/>
              <a:t>Live attenuated vaccine</a:t>
            </a:r>
          </a:p>
          <a:p>
            <a:pPr indent="-609585">
              <a:spcAft>
                <a:spcPts val="2133"/>
              </a:spcAft>
              <a:buAutoNum type="arabicPeriod"/>
            </a:pPr>
            <a:r>
              <a:rPr lang="en" sz="11200" dirty="0" smtClean="0"/>
              <a:t>Toxoid</a:t>
            </a:r>
          </a:p>
          <a:p>
            <a:pPr indent="-609585">
              <a:spcAft>
                <a:spcPts val="2133"/>
              </a:spcAft>
              <a:buAutoNum type="arabicPeriod"/>
            </a:pPr>
            <a:r>
              <a:rPr lang="en" sz="11200" dirty="0" smtClean="0"/>
              <a:t>Subunit</a:t>
            </a:r>
          </a:p>
          <a:p>
            <a:pPr indent="-609585">
              <a:spcAft>
                <a:spcPts val="2133"/>
              </a:spcAft>
              <a:buAutoNum type="arabicPeriod"/>
            </a:pPr>
            <a:r>
              <a:rPr lang="en" sz="11200" dirty="0" smtClean="0"/>
              <a:t>Conjugate</a:t>
            </a:r>
          </a:p>
          <a:p>
            <a:pPr indent="-609585">
              <a:spcAft>
                <a:spcPts val="2133"/>
              </a:spcAft>
              <a:buAutoNum type="arabicPeriod"/>
            </a:pPr>
            <a:r>
              <a:rPr lang="en" sz="11200" dirty="0" smtClean="0"/>
              <a:t>Heterotypic</a:t>
            </a:r>
          </a:p>
          <a:p>
            <a:pPr indent="-609585">
              <a:spcAft>
                <a:spcPts val="2133"/>
              </a:spcAft>
              <a:buAutoNum type="arabicPeriod"/>
            </a:pPr>
            <a:r>
              <a:rPr lang="en" sz="11200" dirty="0" smtClean="0"/>
              <a:t>Experimental</a:t>
            </a:r>
          </a:p>
          <a:p>
            <a:pPr indent="-609585">
              <a:spcAft>
                <a:spcPts val="2133"/>
              </a:spcAft>
              <a:buAutoNum type="arabicPeriod"/>
            </a:pPr>
            <a:r>
              <a:rPr lang="en" sz="11200" dirty="0" smtClean="0"/>
              <a:t>Valence</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pSp>
        <p:nvGrpSpPr>
          <p:cNvPr id="3" name="Google Shape;360;p42"/>
          <p:cNvGrpSpPr/>
          <p:nvPr/>
        </p:nvGrpSpPr>
        <p:grpSpPr>
          <a:xfrm>
            <a:off x="2537651" y="3889471"/>
            <a:ext cx="536800" cy="536800"/>
            <a:chOff x="4370750" y="1987928"/>
            <a:chExt cx="402600" cy="402600"/>
          </a:xfrm>
        </p:grpSpPr>
        <p:sp>
          <p:nvSpPr>
            <p:cNvPr id="361" name="Google Shape;361;p42"/>
            <p:cNvSpPr/>
            <p:nvPr/>
          </p:nvSpPr>
          <p:spPr>
            <a:xfrm>
              <a:off x="4370750" y="1987928"/>
              <a:ext cx="402600" cy="402600"/>
            </a:xfrm>
            <a:prstGeom prst="ellipse">
              <a:avLst/>
            </a:prstGeom>
            <a:solidFill>
              <a:schemeClr val="dk1">
                <a:alpha val="24110"/>
              </a:schemeClr>
            </a:solidFill>
            <a:ln>
              <a:noFill/>
            </a:ln>
          </p:spPr>
          <p:txBody>
            <a:bodyPr spcFirstLastPara="1" wrap="square" lIns="91425" tIns="91425" rIns="91425" bIns="91425" anchor="ctr" anchorCtr="0">
              <a:noAutofit/>
            </a:bodyPr>
            <a:lstStyle/>
            <a:p>
              <a:endParaRPr/>
            </a:p>
          </p:txBody>
        </p:sp>
        <p:sp>
          <p:nvSpPr>
            <p:cNvPr id="362" name="Google Shape;362;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grpSp>
      <p:sp>
        <p:nvSpPr>
          <p:cNvPr id="363" name="Google Shape;363;p42"/>
          <p:cNvSpPr txBox="1">
            <a:spLocks noGrp="1"/>
          </p:cNvSpPr>
          <p:nvPr>
            <p:ph type="title"/>
          </p:nvPr>
        </p:nvSpPr>
        <p:spPr>
          <a:xfrm>
            <a:off x="1252400" y="469129"/>
            <a:ext cx="9687200" cy="688400"/>
          </a:xfrm>
          <a:prstGeom prst="rect">
            <a:avLst/>
          </a:prstGeom>
        </p:spPr>
        <p:txBody>
          <a:bodyPr spcFirstLastPara="1" wrap="square" lIns="121897" tIns="121897" rIns="121897" bIns="121897" anchor="t" anchorCtr="0">
            <a:noAutofit/>
          </a:bodyPr>
          <a:lstStyle/>
          <a:p>
            <a:pPr>
              <a:spcBef>
                <a:spcPts val="0"/>
              </a:spcBef>
            </a:pPr>
            <a:r>
              <a:rPr lang="en" sz="4300" b="1" dirty="0"/>
              <a:t>Stages of Vaccine Development</a:t>
            </a:r>
            <a:endParaRPr sz="4300" b="1" dirty="0"/>
          </a:p>
        </p:txBody>
      </p:sp>
      <p:sp>
        <p:nvSpPr>
          <p:cNvPr id="364" name="Google Shape;364;p42"/>
          <p:cNvSpPr txBox="1"/>
          <p:nvPr/>
        </p:nvSpPr>
        <p:spPr>
          <a:xfrm>
            <a:off x="1065833" y="2476500"/>
            <a:ext cx="3480400" cy="1209700"/>
          </a:xfrm>
          <a:prstGeom prst="rect">
            <a:avLst/>
          </a:prstGeom>
          <a:noFill/>
          <a:ln>
            <a:noFill/>
          </a:ln>
        </p:spPr>
        <p:txBody>
          <a:bodyPr spcFirstLastPara="1" wrap="square" lIns="121897" tIns="215995" rIns="121897" bIns="0" anchor="t" anchorCtr="0">
            <a:noAutofit/>
          </a:bodyPr>
          <a:lstStyle/>
          <a:p>
            <a:pPr algn="ctr">
              <a:spcAft>
                <a:spcPts val="2133"/>
              </a:spcAft>
            </a:pPr>
            <a:r>
              <a:rPr lang="en" sz="3200" b="1" dirty="0">
                <a:latin typeface="Anaheim"/>
                <a:ea typeface="Anaheim"/>
                <a:cs typeface="Anaheim"/>
                <a:sym typeface="Anaheim"/>
              </a:rPr>
              <a:t>Exploratory Stage</a:t>
            </a:r>
            <a:endParaRPr sz="3200" b="1" dirty="0">
              <a:latin typeface="Anaheim"/>
              <a:ea typeface="Anaheim"/>
              <a:cs typeface="Anaheim"/>
              <a:sym typeface="Anaheim"/>
            </a:endParaRPr>
          </a:p>
        </p:txBody>
      </p:sp>
      <p:sp>
        <p:nvSpPr>
          <p:cNvPr id="365" name="Google Shape;365;p42"/>
          <p:cNvSpPr txBox="1"/>
          <p:nvPr/>
        </p:nvSpPr>
        <p:spPr>
          <a:xfrm>
            <a:off x="1065833" y="2277468"/>
            <a:ext cx="3480400" cy="1437282"/>
          </a:xfrm>
          <a:prstGeom prst="rect">
            <a:avLst/>
          </a:prstGeom>
          <a:noFill/>
          <a:ln>
            <a:noFill/>
          </a:ln>
        </p:spPr>
        <p:txBody>
          <a:bodyPr spcFirstLastPara="1" wrap="square" lIns="121897" tIns="215995" rIns="121897" bIns="0" anchor="t" anchorCtr="0">
            <a:noAutofit/>
          </a:bodyPr>
          <a:lstStyle/>
          <a:p>
            <a:pPr algn="ctr">
              <a:spcAft>
                <a:spcPts val="2133"/>
              </a:spcAft>
            </a:pPr>
            <a:r>
              <a:rPr lang="en" sz="2100" b="1" dirty="0">
                <a:latin typeface="Saira Semi Condensed"/>
                <a:ea typeface="Saira Semi Condensed"/>
                <a:cs typeface="Saira Semi Condensed"/>
                <a:sym typeface="Saira Semi Condensed"/>
              </a:rPr>
              <a:t>STAGE 01</a:t>
            </a:r>
            <a:endParaRPr sz="2100" b="1" dirty="0">
              <a:latin typeface="Saira Semi Condensed"/>
              <a:ea typeface="Saira Semi Condensed"/>
              <a:cs typeface="Saira Semi Condensed"/>
              <a:sym typeface="Saira Semi Condensed"/>
            </a:endParaRPr>
          </a:p>
        </p:txBody>
      </p:sp>
      <p:grpSp>
        <p:nvGrpSpPr>
          <p:cNvPr id="4" name="Google Shape;366;p42"/>
          <p:cNvGrpSpPr/>
          <p:nvPr/>
        </p:nvGrpSpPr>
        <p:grpSpPr>
          <a:xfrm rot="10800000">
            <a:off x="5827584" y="3889401"/>
            <a:ext cx="536800" cy="536800"/>
            <a:chOff x="4370750" y="1987928"/>
            <a:chExt cx="402600" cy="402600"/>
          </a:xfrm>
        </p:grpSpPr>
        <p:sp>
          <p:nvSpPr>
            <p:cNvPr id="367" name="Google Shape;367;p42"/>
            <p:cNvSpPr/>
            <p:nvPr/>
          </p:nvSpPr>
          <p:spPr>
            <a:xfrm>
              <a:off x="4370750" y="1987928"/>
              <a:ext cx="402600" cy="402600"/>
            </a:xfrm>
            <a:prstGeom prst="ellipse">
              <a:avLst/>
            </a:prstGeom>
            <a:solidFill>
              <a:schemeClr val="dk1">
                <a:alpha val="24110"/>
              </a:schemeClr>
            </a:solidFill>
            <a:ln>
              <a:noFill/>
            </a:ln>
          </p:spPr>
          <p:txBody>
            <a:bodyPr spcFirstLastPara="1" wrap="square" lIns="91425" tIns="91425" rIns="91425" bIns="91425" anchor="ctr" anchorCtr="0">
              <a:noAutofit/>
            </a:bodyPr>
            <a:lstStyle/>
            <a:p>
              <a:endParaRPr/>
            </a:p>
          </p:txBody>
        </p:sp>
        <p:sp>
          <p:nvSpPr>
            <p:cNvPr id="368" name="Google Shape;368;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grpSp>
      <p:sp>
        <p:nvSpPr>
          <p:cNvPr id="369" name="Google Shape;369;p42"/>
          <p:cNvSpPr txBox="1"/>
          <p:nvPr/>
        </p:nvSpPr>
        <p:spPr>
          <a:xfrm>
            <a:off x="4355784" y="5010384"/>
            <a:ext cx="3480400" cy="915200"/>
          </a:xfrm>
          <a:prstGeom prst="rect">
            <a:avLst/>
          </a:prstGeom>
          <a:noFill/>
          <a:ln>
            <a:noFill/>
          </a:ln>
        </p:spPr>
        <p:txBody>
          <a:bodyPr spcFirstLastPara="1" wrap="square" lIns="121897" tIns="215995" rIns="121897" bIns="0" anchor="t" anchorCtr="0">
            <a:noAutofit/>
          </a:bodyPr>
          <a:lstStyle/>
          <a:p>
            <a:pPr algn="ctr">
              <a:spcAft>
                <a:spcPts val="2133"/>
              </a:spcAft>
            </a:pPr>
            <a:r>
              <a:rPr lang="en" sz="3200" b="1" dirty="0">
                <a:latin typeface="Anaheim"/>
                <a:ea typeface="Anaheim"/>
                <a:cs typeface="Anaheim"/>
                <a:sym typeface="Anaheim"/>
              </a:rPr>
              <a:t>Pre-clinical Stage</a:t>
            </a:r>
            <a:endParaRPr sz="3200" b="1" dirty="0">
              <a:latin typeface="Anaheim"/>
              <a:ea typeface="Anaheim"/>
              <a:cs typeface="Anaheim"/>
              <a:sym typeface="Anaheim"/>
            </a:endParaRPr>
          </a:p>
        </p:txBody>
      </p:sp>
      <p:sp>
        <p:nvSpPr>
          <p:cNvPr id="370" name="Google Shape;370;p42"/>
          <p:cNvSpPr txBox="1"/>
          <p:nvPr/>
        </p:nvSpPr>
        <p:spPr>
          <a:xfrm>
            <a:off x="4355800" y="4473584"/>
            <a:ext cx="3480400" cy="536800"/>
          </a:xfrm>
          <a:prstGeom prst="rect">
            <a:avLst/>
          </a:prstGeom>
          <a:noFill/>
          <a:ln>
            <a:noFill/>
          </a:ln>
        </p:spPr>
        <p:txBody>
          <a:bodyPr spcFirstLastPara="1" wrap="square" lIns="121897" tIns="215995" rIns="121897" bIns="0" anchor="t" anchorCtr="0">
            <a:noAutofit/>
          </a:bodyPr>
          <a:lstStyle/>
          <a:p>
            <a:pPr algn="ctr">
              <a:spcAft>
                <a:spcPts val="2133"/>
              </a:spcAft>
            </a:pPr>
            <a:r>
              <a:rPr lang="en" sz="2100" b="1" dirty="0">
                <a:latin typeface="Saira Semi Condensed"/>
                <a:ea typeface="Saira Semi Condensed"/>
                <a:cs typeface="Saira Semi Condensed"/>
                <a:sym typeface="Saira Semi Condensed"/>
              </a:rPr>
              <a:t>STAGE 02</a:t>
            </a:r>
            <a:endParaRPr sz="2100" b="1" dirty="0">
              <a:latin typeface="Saira Semi Condensed"/>
              <a:ea typeface="Saira Semi Condensed"/>
              <a:cs typeface="Saira Semi Condensed"/>
              <a:sym typeface="Saira Semi Condensed"/>
            </a:endParaRPr>
          </a:p>
        </p:txBody>
      </p:sp>
      <p:grpSp>
        <p:nvGrpSpPr>
          <p:cNvPr id="5" name="Google Shape;371;p42"/>
          <p:cNvGrpSpPr/>
          <p:nvPr/>
        </p:nvGrpSpPr>
        <p:grpSpPr>
          <a:xfrm>
            <a:off x="9117584" y="3889471"/>
            <a:ext cx="536800" cy="536800"/>
            <a:chOff x="4370750" y="1987928"/>
            <a:chExt cx="402600" cy="402600"/>
          </a:xfrm>
        </p:grpSpPr>
        <p:sp>
          <p:nvSpPr>
            <p:cNvPr id="372" name="Google Shape;372;p42"/>
            <p:cNvSpPr/>
            <p:nvPr/>
          </p:nvSpPr>
          <p:spPr>
            <a:xfrm>
              <a:off x="4370750" y="1987928"/>
              <a:ext cx="402600" cy="402600"/>
            </a:xfrm>
            <a:prstGeom prst="ellipse">
              <a:avLst/>
            </a:prstGeom>
            <a:solidFill>
              <a:schemeClr val="dk1">
                <a:alpha val="24110"/>
              </a:schemeClr>
            </a:solidFill>
            <a:ln>
              <a:noFill/>
            </a:ln>
          </p:spPr>
          <p:txBody>
            <a:bodyPr spcFirstLastPara="1" wrap="square" lIns="91425" tIns="91425" rIns="91425" bIns="91425" anchor="ctr" anchorCtr="0">
              <a:noAutofit/>
            </a:bodyPr>
            <a:lstStyle/>
            <a:p>
              <a:endParaRPr/>
            </a:p>
          </p:txBody>
        </p:sp>
        <p:sp>
          <p:nvSpPr>
            <p:cNvPr id="373" name="Google Shape;373;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grpSp>
      <p:sp>
        <p:nvSpPr>
          <p:cNvPr id="374" name="Google Shape;374;p42"/>
          <p:cNvSpPr txBox="1"/>
          <p:nvPr/>
        </p:nvSpPr>
        <p:spPr>
          <a:xfrm>
            <a:off x="7645767" y="2771000"/>
            <a:ext cx="3480400" cy="915200"/>
          </a:xfrm>
          <a:prstGeom prst="rect">
            <a:avLst/>
          </a:prstGeom>
          <a:noFill/>
          <a:ln>
            <a:noFill/>
          </a:ln>
        </p:spPr>
        <p:txBody>
          <a:bodyPr spcFirstLastPara="1" wrap="square" lIns="121897" tIns="215995" rIns="121897" bIns="0" anchor="t" anchorCtr="0">
            <a:noAutofit/>
          </a:bodyPr>
          <a:lstStyle/>
          <a:p>
            <a:pPr algn="ctr">
              <a:spcAft>
                <a:spcPts val="2133"/>
              </a:spcAft>
            </a:pPr>
            <a:r>
              <a:rPr lang="en" sz="3200" b="1" dirty="0">
                <a:latin typeface="Anaheim"/>
                <a:ea typeface="Anaheim"/>
                <a:cs typeface="Anaheim"/>
                <a:sym typeface="Anaheim"/>
              </a:rPr>
              <a:t>Clinical development</a:t>
            </a:r>
            <a:endParaRPr sz="3200" b="1" dirty="0">
              <a:latin typeface="Anaheim"/>
              <a:ea typeface="Anaheim"/>
              <a:cs typeface="Anaheim"/>
              <a:sym typeface="Anaheim"/>
            </a:endParaRPr>
          </a:p>
        </p:txBody>
      </p:sp>
      <p:sp>
        <p:nvSpPr>
          <p:cNvPr id="375" name="Google Shape;375;p42"/>
          <p:cNvSpPr txBox="1"/>
          <p:nvPr/>
        </p:nvSpPr>
        <p:spPr>
          <a:xfrm>
            <a:off x="7645767" y="2277468"/>
            <a:ext cx="3480400" cy="536800"/>
          </a:xfrm>
          <a:prstGeom prst="rect">
            <a:avLst/>
          </a:prstGeom>
          <a:noFill/>
          <a:ln>
            <a:noFill/>
          </a:ln>
        </p:spPr>
        <p:txBody>
          <a:bodyPr spcFirstLastPara="1" wrap="square" lIns="121897" tIns="215995" rIns="121897" bIns="0" anchor="t" anchorCtr="0">
            <a:noAutofit/>
          </a:bodyPr>
          <a:lstStyle/>
          <a:p>
            <a:pPr algn="ctr">
              <a:spcAft>
                <a:spcPts val="2133"/>
              </a:spcAft>
            </a:pPr>
            <a:r>
              <a:rPr lang="en" sz="2100" b="1" dirty="0">
                <a:latin typeface="Saira Semi Condensed"/>
                <a:ea typeface="Saira Semi Condensed"/>
                <a:cs typeface="Saira Semi Condensed"/>
                <a:sym typeface="Saira Semi Condensed"/>
              </a:rPr>
              <a:t>STAGE 03</a:t>
            </a:r>
            <a:endParaRPr sz="2100" b="1" dirty="0">
              <a:latin typeface="Saira Semi Condensed"/>
              <a:ea typeface="Saira Semi Condensed"/>
              <a:cs typeface="Saira Semi Condensed"/>
              <a:sym typeface="Saira Semi Condensed"/>
            </a:endParaRPr>
          </a:p>
        </p:txBody>
      </p:sp>
      <p:cxnSp>
        <p:nvCxnSpPr>
          <p:cNvPr id="376" name="Google Shape;376;p42"/>
          <p:cNvCxnSpPr>
            <a:stCxn id="362" idx="6"/>
            <a:endCxn id="368" idx="6"/>
          </p:cNvCxnSpPr>
          <p:nvPr/>
        </p:nvCxnSpPr>
        <p:spPr>
          <a:xfrm>
            <a:off x="2933159" y="4157779"/>
            <a:ext cx="3035600" cy="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42"/>
          <p:cNvCxnSpPr>
            <a:stCxn id="368" idx="2"/>
            <a:endCxn id="373" idx="2"/>
          </p:cNvCxnSpPr>
          <p:nvPr/>
        </p:nvCxnSpPr>
        <p:spPr>
          <a:xfrm>
            <a:off x="6223275" y="4157892"/>
            <a:ext cx="3035600" cy="0"/>
          </a:xfrm>
          <a:prstGeom prst="straightConnector1">
            <a:avLst/>
          </a:prstGeom>
          <a:noFill/>
          <a:ln w="19050" cap="flat" cmpd="sng">
            <a:solidFill>
              <a:schemeClr val="dk1"/>
            </a:solidFill>
            <a:prstDash val="solid"/>
            <a:round/>
            <a:headEnd type="none" w="med" len="med"/>
            <a:tailEnd type="none" w="med" len="med"/>
          </a:ln>
        </p:spPr>
      </p:cxnSp>
      <p:cxnSp>
        <p:nvCxnSpPr>
          <p:cNvPr id="378" name="Google Shape;378;p42"/>
          <p:cNvCxnSpPr>
            <a:stCxn id="373" idx="6"/>
          </p:cNvCxnSpPr>
          <p:nvPr/>
        </p:nvCxnSpPr>
        <p:spPr>
          <a:xfrm>
            <a:off x="9513092" y="4157779"/>
            <a:ext cx="2703600" cy="0"/>
          </a:xfrm>
          <a:prstGeom prst="straightConnector1">
            <a:avLst/>
          </a:prstGeom>
          <a:noFill/>
          <a:ln w="19050" cap="flat" cmpd="sng">
            <a:solidFill>
              <a:schemeClr val="dk1"/>
            </a:solidFill>
            <a:prstDash val="solid"/>
            <a:round/>
            <a:headEnd type="none" w="med" len="med"/>
            <a:tailEnd type="none" w="med" len="med"/>
          </a:ln>
        </p:spPr>
      </p:cxnSp>
      <p:sp>
        <p:nvSpPr>
          <p:cNvPr id="2" name="TextBox 1">
            <a:extLst>
              <a:ext uri="{FF2B5EF4-FFF2-40B4-BE49-F238E27FC236}">
                <a16:creationId xmlns:a16="http://schemas.microsoft.com/office/drawing/2014/main" xmlns="" id="{1B6388D3-BCF0-4BEC-932C-993BC3DBA0CA}"/>
              </a:ext>
            </a:extLst>
          </p:cNvPr>
          <p:cNvSpPr txBox="1"/>
          <p:nvPr/>
        </p:nvSpPr>
        <p:spPr>
          <a:xfrm>
            <a:off x="279123" y="6059998"/>
            <a:ext cx="2654037" cy="451405"/>
          </a:xfrm>
          <a:prstGeom prst="rect">
            <a:avLst/>
          </a:prstGeom>
          <a:noFill/>
        </p:spPr>
        <p:txBody>
          <a:bodyPr wrap="square" lIns="121917" tIns="60958" rIns="121917" bIns="60958" rtlCol="0">
            <a:spAutoFit/>
          </a:bodyPr>
          <a:lstStyle/>
          <a:p>
            <a:r>
              <a:rPr lang="en-US" sz="2100" dirty="0"/>
              <a:t>Reference: CDC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fontScale="90000"/>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1. Triage, early recognition and source control</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3" name="Content Placeholder 2"/>
          <p:cNvSpPr>
            <a:spLocks noGrp="1"/>
          </p:cNvSpPr>
          <p:nvPr>
            <p:ph idx="1"/>
          </p:nvPr>
        </p:nvSpPr>
        <p:spPr>
          <a:xfrm>
            <a:off x="609600" y="1905000"/>
            <a:ext cx="11379200" cy="4876800"/>
          </a:xfrm>
        </p:spPr>
        <p:txBody>
          <a:bodyPr>
            <a:normAutofit/>
          </a:bodyPr>
          <a:lstStyle/>
          <a:p>
            <a:pPr>
              <a:lnSpc>
                <a:spcPct val="150000"/>
              </a:lnSpc>
              <a:buBlip>
                <a:blip r:embed="rId2"/>
              </a:buBlip>
            </a:pPr>
            <a:r>
              <a:rPr lang="en-US" sz="2800" b="1" dirty="0" smtClean="0"/>
              <a:t>Triage: A system for assessing all pts at admission for</a:t>
            </a:r>
          </a:p>
          <a:p>
            <a:pPr lvl="1">
              <a:lnSpc>
                <a:spcPct val="150000"/>
              </a:lnSpc>
            </a:pPr>
            <a:r>
              <a:rPr lang="en-US" b="1" dirty="0" smtClean="0"/>
              <a:t>early recognition of possible COVID 19 </a:t>
            </a:r>
          </a:p>
          <a:p>
            <a:pPr lvl="1">
              <a:lnSpc>
                <a:spcPct val="150000"/>
              </a:lnSpc>
            </a:pPr>
            <a:r>
              <a:rPr lang="en-US" b="1" dirty="0" smtClean="0"/>
              <a:t> immediate isolation of pts in area separate from other </a:t>
            </a:r>
            <a:r>
              <a:rPr lang="en-US" b="1" dirty="0" err="1" smtClean="0"/>
              <a:t>pt</a:t>
            </a:r>
            <a:r>
              <a:rPr lang="en-US" b="1" dirty="0" smtClean="0"/>
              <a:t> (source control)</a:t>
            </a:r>
          </a:p>
          <a:p>
            <a:pPr>
              <a:lnSpc>
                <a:spcPct val="150000"/>
              </a:lnSpc>
              <a:buBlip>
                <a:blip r:embed="rId2"/>
              </a:buBlip>
            </a:pPr>
            <a:r>
              <a:rPr lang="en-US" sz="2800" b="1" dirty="0" smtClean="0"/>
              <a:t>Well equipped triage station at the entrance</a:t>
            </a:r>
          </a:p>
          <a:p>
            <a:pPr>
              <a:lnSpc>
                <a:spcPct val="150000"/>
              </a:lnSpc>
              <a:buBlip>
                <a:blip r:embed="rId2"/>
              </a:buBlip>
            </a:pPr>
            <a:r>
              <a:rPr lang="en-US" sz="2800" b="1" dirty="0" smtClean="0"/>
              <a:t>Use screening questionnaires according case definitions </a:t>
            </a:r>
            <a:endParaRPr lang="en-US" sz="2800" b="1" dirty="0"/>
          </a:p>
        </p:txBody>
      </p:sp>
    </p:spTree>
    <p:extLst>
      <p:ext uri="{BB962C8B-B14F-4D97-AF65-F5344CB8AC3E}">
        <p14:creationId xmlns="" xmlns:p14="http://schemas.microsoft.com/office/powerpoint/2010/main" val="40251595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smtClean="0"/>
              <a:t>CLINICAL DEVELOPMENT STAGE</a:t>
            </a:r>
            <a:endParaRPr lang="en-US" b="1" dirty="0"/>
          </a:p>
        </p:txBody>
      </p:sp>
      <p:sp>
        <p:nvSpPr>
          <p:cNvPr id="3" name="Content Placeholder 2"/>
          <p:cNvSpPr>
            <a:spLocks noGrp="1"/>
          </p:cNvSpPr>
          <p:nvPr>
            <p:ph idx="1"/>
          </p:nvPr>
        </p:nvSpPr>
        <p:spPr/>
        <p:txBody>
          <a:bodyPr>
            <a:normAutofit lnSpcReduction="10000"/>
          </a:bodyPr>
          <a:lstStyle/>
          <a:p>
            <a:pPr marL="380990" indent="-380990" algn="just"/>
            <a:r>
              <a:rPr lang="en-US" b="1" u="sng" dirty="0">
                <a:solidFill>
                  <a:schemeClr val="dk1"/>
                </a:solidFill>
              </a:rPr>
              <a:t>PHASE 1 SAFETY TRIALS: </a:t>
            </a:r>
            <a:r>
              <a:rPr lang="en-US" dirty="0">
                <a:solidFill>
                  <a:schemeClr val="dk1"/>
                </a:solidFill>
              </a:rPr>
              <a:t>Scientists give the vaccine to a </a:t>
            </a:r>
            <a:r>
              <a:rPr lang="en-US" dirty="0">
                <a:solidFill>
                  <a:srgbClr val="FF0000"/>
                </a:solidFill>
              </a:rPr>
              <a:t>small number of people to test safety and dosage</a:t>
            </a:r>
            <a:r>
              <a:rPr lang="en-US" dirty="0">
                <a:solidFill>
                  <a:schemeClr val="dk1"/>
                </a:solidFill>
              </a:rPr>
              <a:t> as well as to confirm that it stimulates the immune system</a:t>
            </a:r>
            <a:r>
              <a:rPr lang="en-US" dirty="0" smtClean="0">
                <a:solidFill>
                  <a:schemeClr val="dk1"/>
                </a:solidFill>
              </a:rPr>
              <a:t>.</a:t>
            </a:r>
          </a:p>
          <a:p>
            <a:pPr marL="380990" indent="-380990" algn="just">
              <a:buNone/>
            </a:pPr>
            <a:endParaRPr lang="en-US" dirty="0">
              <a:solidFill>
                <a:schemeClr val="dk1"/>
              </a:solidFill>
            </a:endParaRPr>
          </a:p>
          <a:p>
            <a:pPr marL="380990" indent="-380990" algn="just"/>
            <a:r>
              <a:rPr lang="en-US" b="1" u="sng" dirty="0"/>
              <a:t>PHASE 2 EXPANDED TRIALS: </a:t>
            </a:r>
            <a:r>
              <a:rPr lang="en-US" dirty="0">
                <a:latin typeface="Calibri" pitchFamily="34" charset="0"/>
              </a:rPr>
              <a:t>Scientists give the vaccine to </a:t>
            </a:r>
            <a:r>
              <a:rPr lang="en-US" dirty="0">
                <a:solidFill>
                  <a:srgbClr val="FF0000"/>
                </a:solidFill>
                <a:latin typeface="Calibri" pitchFamily="34" charset="0"/>
              </a:rPr>
              <a:t>hundreds of people split into groups</a:t>
            </a:r>
            <a:r>
              <a:rPr lang="en-US" dirty="0">
                <a:latin typeface="Calibri" pitchFamily="34" charset="0"/>
              </a:rPr>
              <a:t>, such as children and the elderly, to see if the vaccine acts differently in them. These trials further test the vaccine’s safety and ability to stimulate the immune system.</a:t>
            </a:r>
          </a:p>
          <a:p>
            <a:pPr marL="0" indent="0"/>
            <a:endParaRPr lang="en-US" dirty="0" smtClean="0">
              <a:solidFill>
                <a:schemeClr val="dk1"/>
              </a:solidFill>
            </a:endParaRP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t>CLINICAL DEVELOPMENT STAGE</a:t>
            </a:r>
            <a:endParaRPr lang="en-US" dirty="0"/>
          </a:p>
        </p:txBody>
      </p:sp>
      <p:sp>
        <p:nvSpPr>
          <p:cNvPr id="3" name="Content Placeholder 2"/>
          <p:cNvSpPr>
            <a:spLocks noGrp="1"/>
          </p:cNvSpPr>
          <p:nvPr>
            <p:ph idx="1"/>
          </p:nvPr>
        </p:nvSpPr>
        <p:spPr/>
        <p:txBody>
          <a:bodyPr/>
          <a:lstStyle/>
          <a:p>
            <a:r>
              <a:rPr lang="en-US" b="1" u="sng" dirty="0"/>
              <a:t>PHASE 3 EFFICACY TRIALS:  </a:t>
            </a:r>
            <a:r>
              <a:rPr lang="en-US" dirty="0"/>
              <a:t>Scientists give the vaccine to </a:t>
            </a:r>
            <a:r>
              <a:rPr lang="en-US" dirty="0">
                <a:solidFill>
                  <a:srgbClr val="FF0000"/>
                </a:solidFill>
              </a:rPr>
              <a:t>thousands of people</a:t>
            </a:r>
            <a:r>
              <a:rPr lang="en-US" dirty="0"/>
              <a:t> and wait to see how many become infected, </a:t>
            </a:r>
            <a:r>
              <a:rPr lang="en-US" dirty="0">
                <a:solidFill>
                  <a:srgbClr val="FF0000"/>
                </a:solidFill>
              </a:rPr>
              <a:t>compared with volunteers who received a placebo</a:t>
            </a:r>
            <a:r>
              <a:rPr lang="en-US" dirty="0"/>
              <a:t>. These trials can determine if the vaccine protects against the pathogen. In addition, Phase 3 trials are large enough to reveal evidence of relatively rare side effects that might be missed in earlier studies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The Journey of Your Child's Vaccine infographic">
            <a:extLst>
              <a:ext uri="{FF2B5EF4-FFF2-40B4-BE49-F238E27FC236}">
                <a16:creationId xmlns:a16="http://schemas.microsoft.com/office/drawing/2014/main" xmlns="" id="{22214E4E-5A12-4A1D-B76D-C8BF91AF9B8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4982" t="12670" b="74661"/>
          <a:stretch/>
        </p:blipFill>
        <p:spPr bwMode="auto">
          <a:xfrm>
            <a:off x="647701" y="277403"/>
            <a:ext cx="11544300" cy="658059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Pandemic Vaccine</a:t>
            </a:r>
            <a:endParaRPr lang="en-US" b="1" dirty="0"/>
          </a:p>
        </p:txBody>
      </p:sp>
      <p:sp>
        <p:nvSpPr>
          <p:cNvPr id="3" name="Content Placeholder 2"/>
          <p:cNvSpPr>
            <a:spLocks noGrp="1"/>
          </p:cNvSpPr>
          <p:nvPr>
            <p:ph idx="1"/>
          </p:nvPr>
        </p:nvSpPr>
        <p:spPr/>
        <p:txBody>
          <a:bodyPr/>
          <a:lstStyle/>
          <a:p>
            <a:pPr marL="380990" indent="-380990" algn="just"/>
            <a:r>
              <a:rPr lang="en-US" dirty="0">
                <a:latin typeface="+mj-lt"/>
              </a:rPr>
              <a:t>Regulators in each country review the trial results and decide whether to approve the vaccine or not. During a pandemic, a vaccine may receive </a:t>
            </a:r>
            <a:r>
              <a:rPr lang="en-US" dirty="0">
                <a:solidFill>
                  <a:srgbClr val="FF0000"/>
                </a:solidFill>
                <a:latin typeface="+mj-lt"/>
              </a:rPr>
              <a:t>emergency authorization </a:t>
            </a:r>
            <a:r>
              <a:rPr lang="en-US" dirty="0">
                <a:latin typeface="+mj-lt"/>
              </a:rPr>
              <a:t>before getting formal approval.</a:t>
            </a:r>
          </a:p>
          <a:p>
            <a:pPr marL="380990" indent="-380990" algn="just"/>
            <a:r>
              <a:rPr lang="en-US" dirty="0">
                <a:latin typeface="+mj-lt"/>
              </a:rPr>
              <a:t>Once a vaccine is licensed, researchers continue to monitor people who receive it to make sure it’s safe and effective.</a:t>
            </a:r>
          </a:p>
          <a:p>
            <a:pPr>
              <a:buNone/>
            </a:pPr>
            <a:endParaRPr lang="en-US" dirty="0"/>
          </a:p>
        </p:txBody>
      </p:sp>
      <p:sp>
        <p:nvSpPr>
          <p:cNvPr id="4" name="Rectangle 3"/>
          <p:cNvSpPr/>
          <p:nvPr/>
        </p:nvSpPr>
        <p:spPr>
          <a:xfrm>
            <a:off x="8753475" y="5691159"/>
            <a:ext cx="3238500" cy="646331"/>
          </a:xfrm>
          <a:prstGeom prst="rect">
            <a:avLst/>
          </a:prstGeom>
        </p:spPr>
        <p:txBody>
          <a:bodyPr wrap="square">
            <a:spAutoFit/>
          </a:bodyPr>
          <a:lstStyle/>
          <a:p>
            <a:r>
              <a:rPr lang="en-US" dirty="0" smtClean="0"/>
              <a:t>Reference: </a:t>
            </a:r>
          </a:p>
          <a:p>
            <a:r>
              <a:rPr lang="en-US" dirty="0" smtClean="0"/>
              <a:t>The New York Times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F30BD-B398-4D4E-9F58-903DD0600A9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80ACB40C-F863-4251-A91F-2CF7CB235E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20979923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smtClean="0"/>
              <a:t>Factors Considered During Vaccine Development</a:t>
            </a:r>
            <a:endParaRPr lang="en-US" dirty="0"/>
          </a:p>
        </p:txBody>
      </p:sp>
      <p:sp>
        <p:nvSpPr>
          <p:cNvPr id="3" name="Content Placeholder 2"/>
          <p:cNvSpPr>
            <a:spLocks noGrp="1"/>
          </p:cNvSpPr>
          <p:nvPr>
            <p:ph idx="1"/>
          </p:nvPr>
        </p:nvSpPr>
        <p:spPr/>
        <p:txBody>
          <a:bodyPr/>
          <a:lstStyle/>
          <a:p>
            <a:pPr marL="380990" indent="-380990"/>
            <a:r>
              <a:rPr lang="en-US" dirty="0" smtClean="0">
                <a:solidFill>
                  <a:schemeClr val="tx1"/>
                </a:solidFill>
              </a:rPr>
              <a:t>Safety</a:t>
            </a:r>
          </a:p>
          <a:p>
            <a:pPr marL="380990" indent="-380990"/>
            <a:r>
              <a:rPr lang="en-US" dirty="0" smtClean="0">
                <a:solidFill>
                  <a:schemeClr val="tx1"/>
                </a:solidFill>
              </a:rPr>
              <a:t>Efficacy</a:t>
            </a:r>
          </a:p>
          <a:p>
            <a:pPr marL="380990" indent="-380990"/>
            <a:r>
              <a:rPr lang="en-US" dirty="0" smtClean="0">
                <a:solidFill>
                  <a:schemeClr val="tx1"/>
                </a:solidFill>
              </a:rPr>
              <a:t>Duration of immunity</a:t>
            </a:r>
          </a:p>
          <a:p>
            <a:pPr marL="380990" indent="-380990"/>
            <a:r>
              <a:rPr lang="en-US" dirty="0" smtClean="0">
                <a:solidFill>
                  <a:schemeClr val="tx1"/>
                </a:solidFill>
              </a:rPr>
              <a:t>Doses (Single or Multiple)</a:t>
            </a:r>
          </a:p>
          <a:p>
            <a:pPr marL="380990" indent="-380990"/>
            <a:r>
              <a:rPr lang="en-US" dirty="0" smtClean="0">
                <a:solidFill>
                  <a:schemeClr val="tx1"/>
                </a:solidFill>
              </a:rPr>
              <a:t>Storage (Normally vaccine can be stored at 4 degree Celsius, but </a:t>
            </a:r>
            <a:r>
              <a:rPr lang="en-US" dirty="0" smtClean="0">
                <a:solidFill>
                  <a:srgbClr val="FF0000"/>
                </a:solidFill>
              </a:rPr>
              <a:t>RNA vaccine require -80 degree Celsius)</a:t>
            </a:r>
          </a:p>
          <a:p>
            <a:pPr>
              <a:buNone/>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42504"/>
          </a:xfrm>
        </p:spPr>
        <p:txBody>
          <a:bodyPr>
            <a:normAutofit fontScale="90000"/>
          </a:bodyPr>
          <a:lstStyle/>
          <a:p>
            <a:r>
              <a:rPr lang="en-US" b="1" dirty="0" smtClean="0"/>
              <a:t>Vaccine</a:t>
            </a:r>
            <a:endParaRPr lang="en-US" b="1" dirty="0"/>
          </a:p>
        </p:txBody>
      </p:sp>
      <p:sp>
        <p:nvSpPr>
          <p:cNvPr id="3" name="Content Placeholder 2"/>
          <p:cNvSpPr>
            <a:spLocks noGrp="1"/>
          </p:cNvSpPr>
          <p:nvPr>
            <p:ph idx="1"/>
          </p:nvPr>
        </p:nvSpPr>
        <p:spPr>
          <a:xfrm>
            <a:off x="609600" y="1150708"/>
            <a:ext cx="10972800" cy="4975463"/>
          </a:xfrm>
        </p:spPr>
        <p:txBody>
          <a:bodyPr>
            <a:normAutofit lnSpcReduction="10000"/>
          </a:bodyPr>
          <a:lstStyle/>
          <a:p>
            <a:pPr>
              <a:buNone/>
            </a:pPr>
            <a:r>
              <a:rPr lang="en-US" b="1" dirty="0" smtClean="0"/>
              <a:t>   172 countries and multiple candidate vaccines engaged in COVID-19 vaccine Global Access Facility  -  WHO</a:t>
            </a:r>
          </a:p>
          <a:p>
            <a:pPr lvl="0"/>
            <a:endParaRPr lang="en-US" sz="2600" b="1" dirty="0" smtClean="0">
              <a:latin typeface="Calibri" pitchFamily="34" charset="0"/>
            </a:endParaRPr>
          </a:p>
          <a:p>
            <a:pPr lvl="0"/>
            <a:r>
              <a:rPr lang="en-US" sz="2600" dirty="0" smtClean="0">
                <a:latin typeface="Times New Roman" pitchFamily="18" charset="0"/>
                <a:cs typeface="Times New Roman" pitchFamily="18" charset="0"/>
              </a:rPr>
              <a:t>Nine CEPI-supported candidate vaccines are part of the </a:t>
            </a:r>
            <a:r>
              <a:rPr lang="en-US" sz="2600" dirty="0" smtClean="0">
                <a:solidFill>
                  <a:srgbClr val="FF0000"/>
                </a:solidFill>
                <a:latin typeface="Times New Roman" pitchFamily="18" charset="0"/>
                <a:cs typeface="Times New Roman" pitchFamily="18" charset="0"/>
              </a:rPr>
              <a:t>COVAX initiative, </a:t>
            </a:r>
            <a:r>
              <a:rPr lang="en-US" sz="2600" dirty="0" smtClean="0">
                <a:latin typeface="Times New Roman" pitchFamily="18" charset="0"/>
                <a:cs typeface="Times New Roman" pitchFamily="18" charset="0"/>
              </a:rPr>
              <a:t>with a further nine candidates under evaluation, and procurement conversations on-going with additional producers not currently receiving research and development (R&amp;D) funding through COVAX – giving COVAX the largest and most diverse COVID-19 vaccine portfolio in the world</a:t>
            </a:r>
          </a:p>
          <a:p>
            <a:pPr lvl="0"/>
            <a:r>
              <a:rPr lang="en-US" sz="2600" dirty="0" smtClean="0">
                <a:latin typeface="Times New Roman" pitchFamily="18" charset="0"/>
                <a:cs typeface="Times New Roman" pitchFamily="18" charset="0"/>
              </a:rPr>
              <a:t>80 potentially self-financing countries have submitted non-binding expressions of interest to the </a:t>
            </a:r>
            <a:r>
              <a:rPr lang="en-US" sz="2600" dirty="0" err="1" smtClean="0">
                <a:solidFill>
                  <a:srgbClr val="FF0000"/>
                </a:solidFill>
                <a:latin typeface="Times New Roman" pitchFamily="18" charset="0"/>
                <a:cs typeface="Times New Roman" pitchFamily="18" charset="0"/>
              </a:rPr>
              <a:t>Gavi</a:t>
            </a:r>
            <a:r>
              <a:rPr lang="en-US" sz="2600" dirty="0" smtClean="0">
                <a:solidFill>
                  <a:srgbClr val="FF0000"/>
                </a:solidFill>
                <a:latin typeface="Times New Roman" pitchFamily="18" charset="0"/>
                <a:cs typeface="Times New Roman" pitchFamily="18" charset="0"/>
              </a:rPr>
              <a:t>-coordinated COVAX</a:t>
            </a:r>
            <a:r>
              <a:rPr lang="en-US" sz="2600" dirty="0" smtClean="0">
                <a:latin typeface="Times New Roman" pitchFamily="18" charset="0"/>
                <a:cs typeface="Times New Roman" pitchFamily="18" charset="0"/>
              </a:rPr>
              <a:t> Facility, joining 92 low- and middle-income economies that are eligible to be supported by the COVAX Advance Market Commitment (AMC)</a:t>
            </a:r>
          </a:p>
          <a:p>
            <a:pPr>
              <a:buNone/>
            </a:pPr>
            <a:endParaRPr lang="en-US" sz="2800" dirty="0" smtClean="0"/>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we are ?</a:t>
            </a:r>
            <a:endParaRPr lang="en-US" b="1" dirty="0"/>
          </a:p>
        </p:txBody>
      </p:sp>
      <p:pic>
        <p:nvPicPr>
          <p:cNvPr id="4" name="Content Placeholder 3" descr="A screenshot of a computer&#10;&#10;Description automatically generated">
            <a:extLst>
              <a:ext uri="{FF2B5EF4-FFF2-40B4-BE49-F238E27FC236}">
                <a16:creationId xmlns:a16="http://schemas.microsoft.com/office/drawing/2014/main" xmlns="" id="{CE010C73-4E2C-4AF7-AE97-7AC582B28F73}"/>
              </a:ext>
            </a:extLst>
          </p:cNvPr>
          <p:cNvPicPr>
            <a:picLocks noGrp="1" noChangeAspect="1"/>
          </p:cNvPicPr>
          <p:nvPr>
            <p:ph idx="1"/>
          </p:nvPr>
        </p:nvPicPr>
        <p:blipFill rotWithShape="1">
          <a:blip r:embed="rId2"/>
          <a:srcRect l="28672" t="53890" r="29765" b="24166"/>
          <a:stretch/>
        </p:blipFill>
        <p:spPr>
          <a:xfrm>
            <a:off x="219077" y="1771652"/>
            <a:ext cx="11306175" cy="3220221"/>
          </a:xfrm>
          <a:prstGeom prst="rect">
            <a:avLst/>
          </a:prstGeom>
        </p:spPr>
      </p:pic>
      <p:sp>
        <p:nvSpPr>
          <p:cNvPr id="5" name="Rectangle 4"/>
          <p:cNvSpPr/>
          <p:nvPr/>
        </p:nvSpPr>
        <p:spPr>
          <a:xfrm>
            <a:off x="7943851" y="5819775"/>
            <a:ext cx="3495675" cy="369332"/>
          </a:xfrm>
          <a:prstGeom prst="rect">
            <a:avLst/>
          </a:prstGeom>
        </p:spPr>
        <p:txBody>
          <a:bodyPr wrap="square">
            <a:spAutoFit/>
          </a:bodyPr>
          <a:lstStyle/>
          <a:p>
            <a:r>
              <a:rPr lang="en-US" dirty="0" smtClean="0"/>
              <a:t>The New York Times/August, 2020</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smtClean="0"/>
              <a:t>VACCINES IN PHASE 3</a:t>
            </a:r>
            <a:endParaRPr lang="en-US" b="1" dirty="0"/>
          </a:p>
        </p:txBody>
      </p:sp>
      <p:sp>
        <p:nvSpPr>
          <p:cNvPr id="3" name="Content Placeholder 2"/>
          <p:cNvSpPr>
            <a:spLocks noGrp="1"/>
          </p:cNvSpPr>
          <p:nvPr>
            <p:ph idx="1"/>
          </p:nvPr>
        </p:nvSpPr>
        <p:spPr/>
        <p:txBody>
          <a:bodyPr/>
          <a:lstStyle/>
          <a:p>
            <a:endParaRPr lang="en-US" dirty="0" smtClean="0">
              <a:solidFill>
                <a:srgbClr val="FF0000"/>
              </a:solidFill>
            </a:endParaRPr>
          </a:p>
          <a:p>
            <a:r>
              <a:rPr lang="en-US" dirty="0" err="1" smtClean="0">
                <a:solidFill>
                  <a:srgbClr val="FF0000"/>
                </a:solidFill>
              </a:rPr>
              <a:t>Moderna</a:t>
            </a:r>
            <a:r>
              <a:rPr lang="en-US" dirty="0" smtClean="0"/>
              <a:t> </a:t>
            </a:r>
            <a:r>
              <a:rPr lang="en-US" dirty="0"/>
              <a:t>in partnership with NIH</a:t>
            </a:r>
            <a:r>
              <a:rPr lang="en-US" dirty="0" smtClean="0"/>
              <a:t>.</a:t>
            </a:r>
          </a:p>
          <a:p>
            <a:r>
              <a:rPr lang="en-US" dirty="0">
                <a:solidFill>
                  <a:srgbClr val="FF0000"/>
                </a:solidFill>
              </a:rPr>
              <a:t>AstraZeneca</a:t>
            </a:r>
            <a:r>
              <a:rPr lang="en-US" dirty="0"/>
              <a:t>, a British-Swedish company in collaboration with the </a:t>
            </a:r>
            <a:r>
              <a:rPr lang="en-US" dirty="0">
                <a:solidFill>
                  <a:schemeClr val="accent1"/>
                </a:solidFill>
              </a:rPr>
              <a:t>University of </a:t>
            </a:r>
            <a:r>
              <a:rPr lang="en-US" dirty="0" smtClean="0">
                <a:solidFill>
                  <a:schemeClr val="accent1"/>
                </a:solidFill>
              </a:rPr>
              <a:t>Oxford</a:t>
            </a:r>
            <a:r>
              <a:rPr lang="en-US" dirty="0" smtClean="0">
                <a:solidFill>
                  <a:srgbClr val="FF0000"/>
                </a:solidFill>
              </a:rPr>
              <a:t>( Unfortunately paused their program)</a:t>
            </a:r>
          </a:p>
          <a:p>
            <a:r>
              <a:rPr lang="en-US" dirty="0"/>
              <a:t>German company </a:t>
            </a:r>
            <a:r>
              <a:rPr lang="en-US" dirty="0" err="1">
                <a:solidFill>
                  <a:srgbClr val="FF0000"/>
                </a:solidFill>
              </a:rPr>
              <a:t>BioNTech</a:t>
            </a:r>
            <a:r>
              <a:rPr lang="en-US" dirty="0"/>
              <a:t> in </a:t>
            </a:r>
            <a:r>
              <a:rPr lang="en-US" dirty="0" err="1"/>
              <a:t>collaborationwith</a:t>
            </a:r>
            <a:r>
              <a:rPr lang="en-US" dirty="0"/>
              <a:t> Pfizer, based in New York, and the Chinese drug maker </a:t>
            </a:r>
            <a:r>
              <a:rPr lang="en-US" dirty="0" err="1"/>
              <a:t>Fosun</a:t>
            </a:r>
            <a:r>
              <a:rPr lang="en-US" dirty="0"/>
              <a:t> </a:t>
            </a:r>
            <a:r>
              <a:rPr lang="en-US" dirty="0" err="1" smtClean="0"/>
              <a:t>Pharma</a:t>
            </a:r>
            <a:endParaRPr lang="en-US" dirty="0" smtClean="0"/>
          </a:p>
          <a:p>
            <a:r>
              <a:rPr lang="en-US" dirty="0" err="1" smtClean="0">
                <a:solidFill>
                  <a:srgbClr val="FF0000"/>
                </a:solidFill>
              </a:rPr>
              <a:t>Gamaleya</a:t>
            </a:r>
            <a:r>
              <a:rPr lang="en-US" dirty="0" smtClean="0"/>
              <a:t> – Russian Company – marketed in their country</a:t>
            </a:r>
          </a:p>
          <a:p>
            <a:r>
              <a:rPr lang="en-US" dirty="0">
                <a:solidFill>
                  <a:srgbClr val="FF0000"/>
                </a:solidFill>
              </a:rPr>
              <a:t>Murdoch</a:t>
            </a:r>
            <a:r>
              <a:rPr lang="en-US" dirty="0">
                <a:solidFill>
                  <a:schemeClr val="accent1"/>
                </a:solidFill>
              </a:rPr>
              <a:t> Children’s Research Institute </a:t>
            </a:r>
            <a:r>
              <a:rPr lang="en-US" dirty="0"/>
              <a:t>in Australia</a:t>
            </a:r>
          </a:p>
          <a:p>
            <a:pPr>
              <a:buNone/>
            </a:pPr>
            <a:endParaRPr lang="en-US" dirty="0"/>
          </a:p>
          <a:p>
            <a:endParaRPr lang="en-US" dirty="0">
              <a:solidFill>
                <a:schemeClr val="accent1"/>
              </a:solidFill>
            </a:endParaRPr>
          </a:p>
          <a:p>
            <a:endParaRPr lang="en-US" dirty="0"/>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Contd</a:t>
            </a:r>
            <a:endParaRPr lang="en-US" dirty="0"/>
          </a:p>
        </p:txBody>
      </p:sp>
      <p:sp>
        <p:nvSpPr>
          <p:cNvPr id="3" name="Content Placeholder 2"/>
          <p:cNvSpPr>
            <a:spLocks noGrp="1"/>
          </p:cNvSpPr>
          <p:nvPr>
            <p:ph idx="1"/>
          </p:nvPr>
        </p:nvSpPr>
        <p:spPr/>
        <p:txBody>
          <a:bodyPr/>
          <a:lstStyle/>
          <a:p>
            <a:endParaRPr lang="en-US" dirty="0" smtClean="0">
              <a:solidFill>
                <a:schemeClr val="accent1"/>
              </a:solidFill>
            </a:endParaRPr>
          </a:p>
          <a:p>
            <a:r>
              <a:rPr lang="en-US" dirty="0" smtClean="0">
                <a:solidFill>
                  <a:schemeClr val="accent1"/>
                </a:solidFill>
              </a:rPr>
              <a:t>Wuhan </a:t>
            </a:r>
            <a:r>
              <a:rPr lang="en-US" dirty="0">
                <a:solidFill>
                  <a:schemeClr val="accent1"/>
                </a:solidFill>
              </a:rPr>
              <a:t>Institute of Biological Products</a:t>
            </a:r>
            <a:r>
              <a:rPr lang="en-US" dirty="0"/>
              <a:t>, tested by </a:t>
            </a:r>
            <a:r>
              <a:rPr lang="en-US" dirty="0" err="1" smtClean="0"/>
              <a:t>Sinopharm</a:t>
            </a:r>
            <a:endParaRPr lang="en-US" dirty="0" smtClean="0"/>
          </a:p>
          <a:p>
            <a:r>
              <a:rPr lang="en-US" dirty="0">
                <a:solidFill>
                  <a:schemeClr val="accent1"/>
                </a:solidFill>
              </a:rPr>
              <a:t>Beijing Institute of Biological Products</a:t>
            </a:r>
            <a:r>
              <a:rPr lang="en-US" dirty="0"/>
              <a:t>, tested by </a:t>
            </a:r>
            <a:r>
              <a:rPr lang="en-US" dirty="0" err="1" smtClean="0"/>
              <a:t>Sinopharm</a:t>
            </a:r>
            <a:endParaRPr lang="en-US" dirty="0" smtClean="0"/>
          </a:p>
          <a:p>
            <a:r>
              <a:rPr lang="en-US" dirty="0"/>
              <a:t>Chinese company </a:t>
            </a:r>
            <a:r>
              <a:rPr lang="en-US" dirty="0" smtClean="0"/>
              <a:t> </a:t>
            </a:r>
            <a:r>
              <a:rPr lang="en-US" dirty="0" err="1" smtClean="0">
                <a:solidFill>
                  <a:srgbClr val="FF0000"/>
                </a:solidFill>
              </a:rPr>
              <a:t>CanSino</a:t>
            </a:r>
            <a:r>
              <a:rPr lang="en-US" dirty="0" smtClean="0">
                <a:solidFill>
                  <a:schemeClr val="accent1"/>
                </a:solidFill>
              </a:rPr>
              <a:t> Biologics</a:t>
            </a:r>
          </a:p>
          <a:p>
            <a:r>
              <a:rPr lang="en-US" dirty="0" err="1">
                <a:solidFill>
                  <a:srgbClr val="FF0000"/>
                </a:solidFill>
              </a:rPr>
              <a:t>Sinovac</a:t>
            </a:r>
            <a:r>
              <a:rPr lang="en-US" dirty="0">
                <a:solidFill>
                  <a:schemeClr val="accent1"/>
                </a:solidFill>
              </a:rPr>
              <a:t> Biotech</a:t>
            </a:r>
            <a:r>
              <a:rPr lang="en-US" dirty="0"/>
              <a:t>, a Chinese Private company</a:t>
            </a:r>
          </a:p>
          <a:p>
            <a:r>
              <a:rPr lang="en-US" dirty="0" smtClean="0">
                <a:solidFill>
                  <a:schemeClr val="accent1"/>
                </a:solidFill>
              </a:rPr>
              <a:t>Sputnik V , Russia</a:t>
            </a:r>
            <a:endParaRPr lang="en-US" dirty="0">
              <a:solidFill>
                <a:schemeClr val="accent1"/>
              </a:solidFill>
            </a:endParaRP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132135603"/>
              </p:ext>
            </p:extLst>
          </p:nvPr>
        </p:nvGraphicFramePr>
        <p:xfrm>
          <a:off x="304800" y="1066818"/>
          <a:ext cx="11684000" cy="5059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07965659"/>
      </p:ext>
    </p:extLst>
  </p:cSld>
  <p:clrMapOvr>
    <a:masterClrMapping/>
  </p:clrMapOvr>
  <mc:AlternateContent xmlns:mc="http://schemas.openxmlformats.org/markup-compatibility/2006">
    <mc:Choice xmlns="" xmlns:p14="http://schemas.microsoft.com/office/powerpoint/2010/main" Requires="p14">
      <p:transition spd="slow">
        <p14:flip dir="r"/>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smtClean="0"/>
              <a:t>APPROVED VACCINES</a:t>
            </a:r>
            <a:endParaRPr lang="en-US" b="1" dirty="0"/>
          </a:p>
        </p:txBody>
      </p:sp>
      <p:sp>
        <p:nvSpPr>
          <p:cNvPr id="3" name="Content Placeholder 2"/>
          <p:cNvSpPr>
            <a:spLocks noGrp="1"/>
          </p:cNvSpPr>
          <p:nvPr>
            <p:ph idx="1"/>
          </p:nvPr>
        </p:nvSpPr>
        <p:spPr>
          <a:xfrm>
            <a:off x="691792" y="1456368"/>
            <a:ext cx="11215955" cy="5129367"/>
          </a:xfrm>
        </p:spPr>
        <p:txBody>
          <a:bodyPr/>
          <a:lstStyle/>
          <a:p>
            <a:r>
              <a:rPr lang="en-US" sz="2800" dirty="0" smtClean="0"/>
              <a:t>The Chinese company </a:t>
            </a:r>
            <a:r>
              <a:rPr lang="en-US" sz="2800" dirty="0" err="1" smtClean="0">
                <a:solidFill>
                  <a:srgbClr val="FF0000"/>
                </a:solidFill>
              </a:rPr>
              <a:t>CanSino</a:t>
            </a:r>
            <a:r>
              <a:rPr lang="en-US" sz="2800" dirty="0" smtClean="0"/>
              <a:t> Biologics developed a vaccine based on an adenovirus called Ad5, in partnership with the Institute of Biology at the country’s Academy of Military Medical Sciences. </a:t>
            </a:r>
            <a:endParaRPr lang="en-US" sz="2800" dirty="0" smtClean="0"/>
          </a:p>
          <a:p>
            <a:pPr>
              <a:buNone/>
            </a:pPr>
            <a:endParaRPr lang="en-US" sz="2800" dirty="0" smtClean="0"/>
          </a:p>
          <a:p>
            <a:r>
              <a:rPr lang="en-US" sz="2800" dirty="0" smtClean="0"/>
              <a:t>It completed its Phase 2 trial successfully in July. However, in an unprecedented move, the Chinese military approved the vaccine on June 25 for a year as a “specially needed drug.” It is currently in Phase 3 trial.</a:t>
            </a:r>
          </a:p>
          <a:p>
            <a:pPr>
              <a:buNone/>
            </a:pPr>
            <a:endParaRPr lang="en-US" dirty="0"/>
          </a:p>
        </p:txBody>
      </p:sp>
      <p:pic>
        <p:nvPicPr>
          <p:cNvPr id="4" name="Picture 2" descr="CanSino Biologics logo">
            <a:extLst>
              <a:ext uri="{FF2B5EF4-FFF2-40B4-BE49-F238E27FC236}">
                <a16:creationId xmlns:a16="http://schemas.microsoft.com/office/drawing/2014/main" xmlns="" id="{B0DFF879-958E-4265-BEF8-4C4561AB986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58200" y="5972175"/>
            <a:ext cx="3276600" cy="7048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t>APPROVED VACCINES</a:t>
            </a:r>
            <a:endParaRPr lang="en-US" dirty="0"/>
          </a:p>
        </p:txBody>
      </p:sp>
      <p:sp>
        <p:nvSpPr>
          <p:cNvPr id="3" name="Content Placeholder 2"/>
          <p:cNvSpPr>
            <a:spLocks noGrp="1"/>
          </p:cNvSpPr>
          <p:nvPr>
            <p:ph idx="1"/>
          </p:nvPr>
        </p:nvSpPr>
        <p:spPr>
          <a:xfrm>
            <a:off x="609600" y="1885952"/>
            <a:ext cx="10972800" cy="4350463"/>
          </a:xfrm>
        </p:spPr>
        <p:txBody>
          <a:bodyPr>
            <a:normAutofit fontScale="85000" lnSpcReduction="20000"/>
          </a:bodyPr>
          <a:lstStyle/>
          <a:p>
            <a:r>
              <a:rPr lang="en-US" sz="3100" dirty="0" smtClean="0">
                <a:latin typeface="Calibri" pitchFamily="34" charset="0"/>
              </a:rPr>
              <a:t>The </a:t>
            </a:r>
            <a:r>
              <a:rPr lang="en-US" sz="3100" dirty="0" err="1" smtClean="0">
                <a:solidFill>
                  <a:srgbClr val="FF0000"/>
                </a:solidFill>
                <a:latin typeface="Calibri" pitchFamily="34" charset="0"/>
              </a:rPr>
              <a:t>Gamaleya</a:t>
            </a:r>
            <a:r>
              <a:rPr lang="en-US" sz="3100" dirty="0" smtClean="0">
                <a:solidFill>
                  <a:srgbClr val="FF0000"/>
                </a:solidFill>
                <a:latin typeface="Calibri" pitchFamily="34" charset="0"/>
              </a:rPr>
              <a:t> Research Institute</a:t>
            </a:r>
            <a:r>
              <a:rPr lang="en-US" sz="3100" dirty="0" smtClean="0">
                <a:latin typeface="Calibri" pitchFamily="34" charset="0"/>
              </a:rPr>
              <a:t>, part of Russia’s Ministry of Health, launched a Phase 1 trial in June of a vaccine they called </a:t>
            </a:r>
            <a:r>
              <a:rPr lang="en-US" sz="3100" dirty="0" err="1" smtClean="0">
                <a:latin typeface="Calibri" pitchFamily="34" charset="0"/>
              </a:rPr>
              <a:t>Gam-Covid-Vac</a:t>
            </a:r>
            <a:r>
              <a:rPr lang="en-US" sz="3100" dirty="0" smtClean="0">
                <a:latin typeface="Calibri" pitchFamily="34" charset="0"/>
              </a:rPr>
              <a:t> </a:t>
            </a:r>
            <a:r>
              <a:rPr lang="en-US" sz="3100" dirty="0" err="1" smtClean="0">
                <a:latin typeface="Calibri" pitchFamily="34" charset="0"/>
              </a:rPr>
              <a:t>Lyo</a:t>
            </a:r>
            <a:r>
              <a:rPr lang="en-US" sz="3100" dirty="0" smtClean="0">
                <a:latin typeface="Calibri" pitchFamily="34" charset="0"/>
              </a:rPr>
              <a:t>. It is a combination of two adenoviruses, Ad5 and Ad26, both engineered with a corona virus gene.</a:t>
            </a:r>
          </a:p>
          <a:p>
            <a:r>
              <a:rPr lang="en-US" sz="3100" dirty="0" smtClean="0">
                <a:latin typeface="Calibri" pitchFamily="34" charset="0"/>
              </a:rPr>
              <a:t>On August 11, President Vladimir V. Putin announced that a Russian health care regulator had approved the vaccine, </a:t>
            </a:r>
            <a:r>
              <a:rPr lang="en-US" sz="3100" dirty="0" smtClean="0">
                <a:solidFill>
                  <a:srgbClr val="FF0000"/>
                </a:solidFill>
                <a:latin typeface="Calibri" pitchFamily="34" charset="0"/>
              </a:rPr>
              <a:t>renamed Sputnik V, before Phase 3 trials</a:t>
            </a:r>
            <a:r>
              <a:rPr lang="en-US" sz="3100" dirty="0" smtClean="0">
                <a:latin typeface="Calibri" pitchFamily="34" charset="0"/>
              </a:rPr>
              <a:t> had even begun. President Vladimir Putin has assured the public that it is safe, adding that one of his daughters had taken it as a volunteer and felt good afterwards. Vaccine experts decried the move as risky</a:t>
            </a:r>
            <a:r>
              <a:rPr lang="en-US" sz="3100" dirty="0" smtClean="0">
                <a:latin typeface="Calibri" pitchFamily="34" charset="0"/>
              </a:rPr>
              <a:t>.</a:t>
            </a:r>
          </a:p>
          <a:p>
            <a:r>
              <a:rPr lang="en-US" sz="3100" dirty="0" smtClean="0">
                <a:latin typeface="Calibri" pitchFamily="34" charset="0"/>
              </a:rPr>
              <a:t> </a:t>
            </a:r>
            <a:r>
              <a:rPr lang="en-US" sz="3100" dirty="0" smtClean="0">
                <a:latin typeface="Calibri" pitchFamily="34" charset="0"/>
              </a:rPr>
              <a:t>Nevertheless, Vietnam soon agreed to purchase 50 to 150 million doses. Owing to its lack of safety trials, this vaccine will be administered to 18-60 healthy age group at first.</a:t>
            </a:r>
          </a:p>
          <a:p>
            <a:pPr>
              <a:buNone/>
            </a:pPr>
            <a:endParaRPr lang="en-US" dirty="0"/>
          </a:p>
        </p:txBody>
      </p:sp>
      <p:sp>
        <p:nvSpPr>
          <p:cNvPr id="4" name="Rectangle 3"/>
          <p:cNvSpPr/>
          <p:nvPr/>
        </p:nvSpPr>
        <p:spPr>
          <a:xfrm>
            <a:off x="9639301" y="6198987"/>
            <a:ext cx="2238375" cy="369332"/>
          </a:xfrm>
          <a:prstGeom prst="rect">
            <a:avLst/>
          </a:prstGeom>
        </p:spPr>
        <p:txBody>
          <a:bodyPr wrap="square">
            <a:spAutoFit/>
          </a:bodyPr>
          <a:lstStyle/>
          <a:p>
            <a:r>
              <a:rPr lang="en-US" dirty="0" smtClean="0"/>
              <a:t>The New York Times</a:t>
            </a:r>
            <a:endParaRPr lang="en-US" dirty="0"/>
          </a:p>
        </p:txBody>
      </p:sp>
      <p:pic>
        <p:nvPicPr>
          <p:cNvPr id="5" name="Picture 4" descr="Gamaleya Research Institute logo">
            <a:extLst>
              <a:ext uri="{FF2B5EF4-FFF2-40B4-BE49-F238E27FC236}">
                <a16:creationId xmlns:a16="http://schemas.microsoft.com/office/drawing/2014/main" xmlns="" id="{34349F13-4383-42C0-8550-66CDB8857C7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5380" y="1157529"/>
            <a:ext cx="2981240" cy="511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PNG\Capture.PNG 2.PNG"/>
          <p:cNvPicPr>
            <a:picLocks noGrp="1" noChangeAspect="1" noChangeArrowheads="1"/>
          </p:cNvPicPr>
          <p:nvPr>
            <p:ph idx="1"/>
          </p:nvPr>
        </p:nvPicPr>
        <p:blipFill>
          <a:blip r:embed="rId2"/>
          <a:srcRect/>
          <a:stretch>
            <a:fillRect/>
          </a:stretch>
        </p:blipFill>
        <p:spPr bwMode="auto">
          <a:xfrm>
            <a:off x="1769166" y="0"/>
            <a:ext cx="8428383"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NG\Capture.PNG3.PNG"/>
          <p:cNvPicPr>
            <a:picLocks noGrp="1" noChangeAspect="1" noChangeArrowheads="1"/>
          </p:cNvPicPr>
          <p:nvPr>
            <p:ph idx="1"/>
          </p:nvPr>
        </p:nvPicPr>
        <p:blipFill>
          <a:blip r:embed="rId2"/>
          <a:srcRect/>
          <a:stretch>
            <a:fillRect/>
          </a:stretch>
        </p:blipFill>
        <p:spPr bwMode="auto">
          <a:xfrm>
            <a:off x="2236304" y="0"/>
            <a:ext cx="7354957" cy="673873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PNG\Capture.PNG4.PNG"/>
          <p:cNvPicPr>
            <a:picLocks noGrp="1" noChangeAspect="1" noChangeArrowheads="1"/>
          </p:cNvPicPr>
          <p:nvPr>
            <p:ph idx="1"/>
          </p:nvPr>
        </p:nvPicPr>
        <p:blipFill>
          <a:blip r:embed="rId2"/>
          <a:srcRect/>
          <a:stretch>
            <a:fillRect/>
          </a:stretch>
        </p:blipFill>
        <p:spPr bwMode="auto">
          <a:xfrm>
            <a:off x="2067340" y="1"/>
            <a:ext cx="7434469" cy="68580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18CE250B-134E-4E1F-AD20-B86C00BAA76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52625" y="0"/>
            <a:ext cx="7867651"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a:t>
            </a:r>
            <a:endParaRPr lang="en-US" dirty="0"/>
          </a:p>
        </p:txBody>
      </p:sp>
      <p:sp>
        <p:nvSpPr>
          <p:cNvPr id="3" name="Content Placeholder 2"/>
          <p:cNvSpPr>
            <a:spLocks noGrp="1"/>
          </p:cNvSpPr>
          <p:nvPr>
            <p:ph idx="1"/>
          </p:nvPr>
        </p:nvSpPr>
        <p:spPr/>
        <p:txBody>
          <a:bodyPr/>
          <a:lstStyle/>
          <a:p>
            <a:pPr>
              <a:buNone/>
            </a:pPr>
            <a:r>
              <a:rPr lang="en-US" dirty="0" smtClean="0">
                <a:solidFill>
                  <a:schemeClr val="tx1"/>
                </a:solidFill>
                <a:latin typeface="Droid Serif"/>
              </a:rPr>
              <a:t>  </a:t>
            </a:r>
          </a:p>
          <a:p>
            <a:pPr>
              <a:buNone/>
            </a:pPr>
            <a:r>
              <a:rPr lang="en-US" dirty="0" smtClean="0">
                <a:latin typeface="Droid Serif"/>
              </a:rPr>
              <a:t>  </a:t>
            </a:r>
            <a:r>
              <a:rPr lang="en-US" dirty="0" smtClean="0">
                <a:solidFill>
                  <a:schemeClr val="tx1"/>
                </a:solidFill>
                <a:latin typeface="Calibri" pitchFamily="34" charset="0"/>
              </a:rPr>
              <a:t>Bangladesh might get the vaccine free of cost. Countries with a per capita income of less than </a:t>
            </a:r>
            <a:r>
              <a:rPr lang="en-US" dirty="0" smtClean="0">
                <a:solidFill>
                  <a:srgbClr val="FF0000"/>
                </a:solidFill>
                <a:latin typeface="Calibri" pitchFamily="34" charset="0"/>
              </a:rPr>
              <a:t>4,000 dollars </a:t>
            </a:r>
            <a:r>
              <a:rPr lang="en-US" dirty="0" smtClean="0">
                <a:solidFill>
                  <a:schemeClr val="tx1"/>
                </a:solidFill>
                <a:latin typeface="Calibri" pitchFamily="34" charset="0"/>
              </a:rPr>
              <a:t>will get the vaccine free of cost and the per capita income of Bangladesh is near about 2,000 dollars, in this context we will get the </a:t>
            </a:r>
            <a:r>
              <a:rPr lang="en-US" dirty="0" smtClean="0">
                <a:solidFill>
                  <a:srgbClr val="FF0000"/>
                </a:solidFill>
                <a:latin typeface="Calibri" pitchFamily="34" charset="0"/>
              </a:rPr>
              <a:t>vaccine free </a:t>
            </a:r>
            <a:r>
              <a:rPr lang="en-US" dirty="0" smtClean="0">
                <a:solidFill>
                  <a:schemeClr val="tx1"/>
                </a:solidFill>
                <a:latin typeface="Calibri" pitchFamily="34" charset="0"/>
              </a:rPr>
              <a:t>of cost.“. </a:t>
            </a:r>
            <a:r>
              <a:rPr lang="en-US" dirty="0" smtClean="0">
                <a:solidFill>
                  <a:srgbClr val="FF0000"/>
                </a:solidFill>
                <a:latin typeface="Calibri" pitchFamily="34" charset="0"/>
              </a:rPr>
              <a:t> </a:t>
            </a:r>
            <a:r>
              <a:rPr lang="en-US" dirty="0" smtClean="0">
                <a:solidFill>
                  <a:srgbClr val="FF0000"/>
                </a:solidFill>
                <a:latin typeface="Calibri" pitchFamily="34" charset="0"/>
              </a:rPr>
              <a:t>IS </a:t>
            </a:r>
            <a:r>
              <a:rPr lang="en-US" dirty="0" smtClean="0">
                <a:solidFill>
                  <a:srgbClr val="FF0000"/>
                </a:solidFill>
                <a:latin typeface="Calibri" pitchFamily="34" charset="0"/>
              </a:rPr>
              <a:t>THIS A DREAM ?</a:t>
            </a:r>
            <a:endParaRPr lang="en-US" dirty="0" smtClean="0">
              <a:solidFill>
                <a:srgbClr val="FF0000"/>
              </a:solidFill>
              <a:latin typeface="Calibri" pitchFamily="34" charset="0"/>
            </a:endParaRPr>
          </a:p>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a:t>
            </a:r>
            <a:endParaRPr lang="en-US" dirty="0"/>
          </a:p>
        </p:txBody>
      </p:sp>
      <p:sp>
        <p:nvSpPr>
          <p:cNvPr id="3" name="Content Placeholder 2"/>
          <p:cNvSpPr>
            <a:spLocks noGrp="1"/>
          </p:cNvSpPr>
          <p:nvPr>
            <p:ph idx="1"/>
          </p:nvPr>
        </p:nvSpPr>
        <p:spPr>
          <a:xfrm>
            <a:off x="609600" y="1600206"/>
            <a:ext cx="10972800" cy="3600444"/>
          </a:xfrm>
        </p:spPr>
        <p:txBody>
          <a:bodyPr>
            <a:normAutofit/>
          </a:bodyPr>
          <a:lstStyle/>
          <a:p>
            <a:pPr marL="0" indent="0" algn="just"/>
            <a:r>
              <a:rPr lang="en-US" sz="3000" dirty="0" smtClean="0">
                <a:solidFill>
                  <a:srgbClr val="FF0000"/>
                </a:solidFill>
                <a:latin typeface="Calibri" pitchFamily="34" charset="0"/>
              </a:rPr>
              <a:t>Globe Biotech claimed to be the first Bangladeshi company </a:t>
            </a:r>
            <a:r>
              <a:rPr lang="en-US" sz="3000" dirty="0" smtClean="0">
                <a:solidFill>
                  <a:schemeClr val="tx1"/>
                </a:solidFill>
                <a:latin typeface="Calibri" pitchFamily="34" charset="0"/>
              </a:rPr>
              <a:t>to develop Covid-19 vaccine on 2</a:t>
            </a:r>
            <a:r>
              <a:rPr lang="en-US" sz="3000" baseline="30000" dirty="0" smtClean="0">
                <a:solidFill>
                  <a:schemeClr val="tx1"/>
                </a:solidFill>
                <a:latin typeface="Calibri" pitchFamily="34" charset="0"/>
              </a:rPr>
              <a:t>nd</a:t>
            </a:r>
            <a:r>
              <a:rPr lang="en-US" sz="3000" dirty="0" smtClean="0">
                <a:solidFill>
                  <a:schemeClr val="tx1"/>
                </a:solidFill>
                <a:latin typeface="Calibri" pitchFamily="34" charset="0"/>
              </a:rPr>
              <a:t> July this year. The company was undertaking preliminary tests with animal </a:t>
            </a:r>
            <a:r>
              <a:rPr lang="en-US" sz="3000" dirty="0" err="1" smtClean="0">
                <a:solidFill>
                  <a:schemeClr val="tx1"/>
                </a:solidFill>
                <a:latin typeface="Calibri" pitchFamily="34" charset="0"/>
              </a:rPr>
              <a:t>modelling</a:t>
            </a:r>
            <a:r>
              <a:rPr lang="en-US" sz="3000" dirty="0" smtClean="0">
                <a:solidFill>
                  <a:schemeClr val="tx1"/>
                </a:solidFill>
                <a:latin typeface="Calibri" pitchFamily="34" charset="0"/>
              </a:rPr>
              <a:t> at that time with initial positive results on 5 rabbits. However, after trials are complete, it would take another 6 months for the vaccine to be marketed. </a:t>
            </a:r>
          </a:p>
          <a:p>
            <a:pPr marL="0" indent="0" algn="just"/>
            <a:r>
              <a:rPr lang="en-US" sz="3000" dirty="0" smtClean="0">
                <a:solidFill>
                  <a:schemeClr val="tx1"/>
                </a:solidFill>
                <a:latin typeface="Calibri" pitchFamily="34" charset="0"/>
              </a:rPr>
              <a:t>At present, the company is maintaining secrecy about their progress, but we can be hopeful about a good news in near future.</a:t>
            </a:r>
          </a:p>
          <a:p>
            <a:pPr>
              <a:buNone/>
            </a:pPr>
            <a:endParaRPr lang="en-US" dirty="0"/>
          </a:p>
        </p:txBody>
      </p:sp>
      <p:pic>
        <p:nvPicPr>
          <p:cNvPr id="4" name="Picture 2" descr="Bangladeshi firm Globe Biotech in race to develop Covid-19 vaccine">
            <a:extLst>
              <a:ext uri="{FF2B5EF4-FFF2-40B4-BE49-F238E27FC236}">
                <a16:creationId xmlns:a16="http://schemas.microsoft.com/office/drawing/2014/main" xmlns="" id="{45903A00-5E1A-4166-9065-F217EA03297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10673" y="5010150"/>
            <a:ext cx="2867027" cy="18478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76226" y="5753101"/>
            <a:ext cx="1657351" cy="369332"/>
          </a:xfrm>
          <a:prstGeom prst="rect">
            <a:avLst/>
          </a:prstGeom>
        </p:spPr>
        <p:txBody>
          <a:bodyPr wrap="square">
            <a:spAutoFit/>
          </a:bodyPr>
          <a:lstStyle/>
          <a:p>
            <a:r>
              <a:rPr lang="en-US" dirty="0" smtClean="0"/>
              <a:t>Dhaka Tribune</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Bangladesh</a:t>
            </a:r>
            <a:endParaRPr lang="en-US" b="1" dirty="0"/>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r>
              <a:rPr lang="en-US" dirty="0" err="1" smtClean="0">
                <a:solidFill>
                  <a:srgbClr val="FF0000"/>
                </a:solidFill>
              </a:rPr>
              <a:t>Beximco</a:t>
            </a:r>
            <a:r>
              <a:rPr lang="en-US" dirty="0" smtClean="0">
                <a:solidFill>
                  <a:srgbClr val="FF0000"/>
                </a:solidFill>
              </a:rPr>
              <a:t> Pharmaceutical did a MOU with SERUM Institute of India</a:t>
            </a:r>
            <a:r>
              <a:rPr lang="en-US" dirty="0" smtClean="0"/>
              <a:t> for taking part in trial and having the vaccine on priority.</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Bangladesh</a:t>
            </a:r>
            <a:endParaRPr lang="en-US" b="1" dirty="0"/>
          </a:p>
        </p:txBody>
      </p:sp>
      <p:sp>
        <p:nvSpPr>
          <p:cNvPr id="3" name="Content Placeholder 2"/>
          <p:cNvSpPr>
            <a:spLocks noGrp="1"/>
          </p:cNvSpPr>
          <p:nvPr>
            <p:ph idx="1"/>
          </p:nvPr>
        </p:nvSpPr>
        <p:spPr/>
        <p:txBody>
          <a:bodyPr/>
          <a:lstStyle/>
          <a:p>
            <a:r>
              <a:rPr lang="en-US" dirty="0" smtClean="0"/>
              <a:t>Govt. approves human trial of Chinese Covid-19 vaccine in Bangladesh- Dhaka Tribune Aug 27,2020</a:t>
            </a:r>
            <a:endParaRPr lang="en-US" b="1" dirty="0" smtClean="0"/>
          </a:p>
          <a:p>
            <a:r>
              <a:rPr lang="en-US" dirty="0" err="1" smtClean="0">
                <a:solidFill>
                  <a:srgbClr val="FF0000"/>
                </a:solidFill>
              </a:rPr>
              <a:t>icddr,b</a:t>
            </a:r>
            <a:r>
              <a:rPr lang="en-US" dirty="0" smtClean="0"/>
              <a:t> has been approved to conduct the trial of the vaccine, developed by </a:t>
            </a:r>
            <a:r>
              <a:rPr lang="en-US" dirty="0" err="1" smtClean="0">
                <a:solidFill>
                  <a:srgbClr val="FF0000"/>
                </a:solidFill>
              </a:rPr>
              <a:t>Sinovac</a:t>
            </a:r>
            <a:endParaRPr lang="en-US" dirty="0" smtClean="0">
              <a:solidFill>
                <a:srgbClr val="FF0000"/>
              </a:solidFill>
            </a:endParaRPr>
          </a:p>
          <a:p>
            <a:r>
              <a:rPr lang="en-US" dirty="0" smtClean="0"/>
              <a:t>The government has given approval to the phase 3, or human, trial of a Covid-19 vaccine in Bangladesh, developed by the Chinese company </a:t>
            </a:r>
            <a:r>
              <a:rPr lang="en-US" dirty="0" err="1" smtClean="0"/>
              <a:t>Sinovac</a:t>
            </a:r>
            <a:r>
              <a:rPr lang="en-US" dirty="0" smtClean="0"/>
              <a:t> Biotech Ltd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81000"/>
            <a:ext cx="11480800" cy="1143000"/>
          </a:xfrm>
        </p:spPr>
        <p:txBody>
          <a:bodyPr>
            <a:norm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2. Standard precaution for all patients</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3" name="Content Placeholder 2"/>
          <p:cNvSpPr>
            <a:spLocks noGrp="1"/>
          </p:cNvSpPr>
          <p:nvPr>
            <p:ph idx="1"/>
          </p:nvPr>
        </p:nvSpPr>
        <p:spPr>
          <a:xfrm>
            <a:off x="609600" y="1905000"/>
            <a:ext cx="11176000" cy="4953000"/>
          </a:xfrm>
        </p:spPr>
        <p:txBody>
          <a:bodyPr>
            <a:normAutofit/>
          </a:bodyPr>
          <a:lstStyle/>
          <a:p>
            <a:pPr>
              <a:lnSpc>
                <a:spcPct val="150000"/>
              </a:lnSpc>
              <a:buBlip>
                <a:blip r:embed="rId2"/>
              </a:buBlip>
            </a:pPr>
            <a:r>
              <a:rPr lang="en-US" sz="2800" b="1" dirty="0" smtClean="0">
                <a:solidFill>
                  <a:srgbClr val="FF0000"/>
                </a:solidFill>
              </a:rPr>
              <a:t>Hand hygiene</a:t>
            </a:r>
          </a:p>
          <a:p>
            <a:pPr>
              <a:lnSpc>
                <a:spcPct val="150000"/>
              </a:lnSpc>
              <a:buBlip>
                <a:blip r:embed="rId2"/>
              </a:buBlip>
            </a:pPr>
            <a:r>
              <a:rPr lang="en-US" sz="2800" b="1" dirty="0" smtClean="0"/>
              <a:t>Respiratory hygiene</a:t>
            </a:r>
          </a:p>
          <a:p>
            <a:pPr>
              <a:lnSpc>
                <a:spcPct val="150000"/>
              </a:lnSpc>
              <a:buBlip>
                <a:blip r:embed="rId2"/>
              </a:buBlip>
            </a:pPr>
            <a:r>
              <a:rPr lang="en-US" sz="2800" b="1" dirty="0" smtClean="0">
                <a:solidFill>
                  <a:srgbClr val="FF0000"/>
                </a:solidFill>
              </a:rPr>
              <a:t>Appropriate PPE according to risk assessment</a:t>
            </a:r>
          </a:p>
          <a:p>
            <a:pPr>
              <a:lnSpc>
                <a:spcPct val="150000"/>
              </a:lnSpc>
              <a:buBlip>
                <a:blip r:embed="rId2"/>
              </a:buBlip>
            </a:pPr>
            <a:r>
              <a:rPr lang="en-US" sz="2800" b="1" dirty="0" smtClean="0"/>
              <a:t>Safe waste management</a:t>
            </a:r>
          </a:p>
          <a:p>
            <a:pPr>
              <a:lnSpc>
                <a:spcPct val="150000"/>
              </a:lnSpc>
              <a:buBlip>
                <a:blip r:embed="rId2"/>
              </a:buBlip>
            </a:pPr>
            <a:r>
              <a:rPr lang="en-US" sz="2800" b="1" dirty="0" smtClean="0">
                <a:solidFill>
                  <a:srgbClr val="FF0000"/>
                </a:solidFill>
              </a:rPr>
              <a:t>Cleaning </a:t>
            </a:r>
            <a:r>
              <a:rPr lang="en-US" sz="2800" b="1" dirty="0">
                <a:solidFill>
                  <a:srgbClr val="FF0000"/>
                </a:solidFill>
              </a:rPr>
              <a:t>&amp;</a:t>
            </a:r>
            <a:r>
              <a:rPr lang="en-US" sz="2800" b="1" dirty="0" smtClean="0">
                <a:solidFill>
                  <a:srgbClr val="FF0000"/>
                </a:solidFill>
              </a:rPr>
              <a:t> disinfection of patient care equipment &amp; linen</a:t>
            </a:r>
          </a:p>
          <a:p>
            <a:pPr>
              <a:lnSpc>
                <a:spcPct val="150000"/>
              </a:lnSpc>
              <a:buBlip>
                <a:blip r:embed="rId2"/>
              </a:buBlip>
            </a:pPr>
            <a:r>
              <a:rPr lang="en-US" sz="2800" b="1" dirty="0" smtClean="0"/>
              <a:t>Cleaning and disinfection of environment</a:t>
            </a:r>
            <a:endParaRPr lang="en-US" sz="2800" b="1" dirty="0"/>
          </a:p>
        </p:txBody>
      </p:sp>
    </p:spTree>
    <p:extLst>
      <p:ext uri="{BB962C8B-B14F-4D97-AF65-F5344CB8AC3E}">
        <p14:creationId xmlns="" xmlns:p14="http://schemas.microsoft.com/office/powerpoint/2010/main" val="4939994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India</a:t>
            </a:r>
            <a:endParaRPr lang="en-US" b="1" dirty="0"/>
          </a:p>
        </p:txBody>
      </p:sp>
      <p:sp>
        <p:nvSpPr>
          <p:cNvPr id="3" name="Content Placeholder 2"/>
          <p:cNvSpPr>
            <a:spLocks noGrp="1"/>
          </p:cNvSpPr>
          <p:nvPr>
            <p:ph idx="1"/>
          </p:nvPr>
        </p:nvSpPr>
        <p:spPr>
          <a:xfrm>
            <a:off x="609600" y="1253447"/>
            <a:ext cx="10972800" cy="5404207"/>
          </a:xfrm>
        </p:spPr>
        <p:txBody>
          <a:bodyPr>
            <a:normAutofit fontScale="92500" lnSpcReduction="10000"/>
          </a:bodyPr>
          <a:lstStyle/>
          <a:p>
            <a:pPr>
              <a:buNone/>
            </a:pPr>
            <a:r>
              <a:rPr lang="en-US" dirty="0" smtClean="0">
                <a:latin typeface="proxima-regular1"/>
              </a:rPr>
              <a:t> </a:t>
            </a:r>
          </a:p>
          <a:p>
            <a:pPr>
              <a:buNone/>
            </a:pPr>
            <a:r>
              <a:rPr lang="en-US" sz="3000" dirty="0" smtClean="0">
                <a:latin typeface="proxima-regular1"/>
              </a:rPr>
              <a:t>  </a:t>
            </a:r>
            <a:r>
              <a:rPr lang="en-US" sz="3000" dirty="0" smtClean="0">
                <a:latin typeface="Calibri" pitchFamily="34" charset="0"/>
              </a:rPr>
              <a:t>According </a:t>
            </a:r>
            <a:r>
              <a:rPr lang="en-US" sz="3000" dirty="0">
                <a:latin typeface="Calibri" pitchFamily="34" charset="0"/>
              </a:rPr>
              <a:t>to the latest reports, the preliminary results of Phase I clinical trials of </a:t>
            </a:r>
            <a:r>
              <a:rPr lang="en-US" sz="3000" dirty="0" err="1">
                <a:solidFill>
                  <a:srgbClr val="FF0000"/>
                </a:solidFill>
                <a:latin typeface="Calibri" pitchFamily="34" charset="0"/>
              </a:rPr>
              <a:t>Covaxin</a:t>
            </a:r>
            <a:r>
              <a:rPr lang="en-US" sz="3000" dirty="0">
                <a:latin typeface="Calibri" pitchFamily="34" charset="0"/>
              </a:rPr>
              <a:t> show that India’s first </a:t>
            </a:r>
            <a:r>
              <a:rPr lang="en-US" sz="3000" dirty="0" smtClean="0">
                <a:latin typeface="Calibri" pitchFamily="34" charset="0"/>
              </a:rPr>
              <a:t>corona virus </a:t>
            </a:r>
            <a:r>
              <a:rPr lang="en-US" sz="3000" dirty="0">
                <a:latin typeface="Calibri" pitchFamily="34" charset="0"/>
              </a:rPr>
              <a:t>vaccine is safe to use. </a:t>
            </a:r>
            <a:endParaRPr lang="en-US" sz="3000" dirty="0" smtClean="0">
              <a:latin typeface="Calibri" pitchFamily="34" charset="0"/>
            </a:endParaRPr>
          </a:p>
          <a:p>
            <a:pPr>
              <a:buNone/>
            </a:pPr>
            <a:r>
              <a:rPr lang="en-US" sz="3000" dirty="0" smtClean="0">
                <a:latin typeface="Calibri" pitchFamily="34" charset="0"/>
              </a:rPr>
              <a:t>    The </a:t>
            </a:r>
            <a:r>
              <a:rPr lang="en-US" sz="3000" dirty="0">
                <a:latin typeface="Calibri" pitchFamily="34" charset="0"/>
              </a:rPr>
              <a:t>vaccine has been jointly developed by Hyderabad based </a:t>
            </a:r>
            <a:r>
              <a:rPr lang="en-US" sz="3000" dirty="0">
                <a:solidFill>
                  <a:srgbClr val="FF0000"/>
                </a:solidFill>
                <a:latin typeface="Calibri" pitchFamily="34" charset="0"/>
              </a:rPr>
              <a:t>Bharat Biotech</a:t>
            </a:r>
            <a:r>
              <a:rPr lang="en-US" sz="3000" dirty="0">
                <a:latin typeface="Calibri" pitchFamily="34" charset="0"/>
              </a:rPr>
              <a:t> in collaboration Indian Council of Medical Research (</a:t>
            </a:r>
            <a:r>
              <a:rPr lang="en-US" sz="3000" dirty="0">
                <a:solidFill>
                  <a:srgbClr val="FF0000"/>
                </a:solidFill>
                <a:latin typeface="Calibri" pitchFamily="34" charset="0"/>
              </a:rPr>
              <a:t>ICMR</a:t>
            </a:r>
            <a:r>
              <a:rPr lang="en-US" sz="3000" dirty="0">
                <a:latin typeface="Calibri" pitchFamily="34" charset="0"/>
              </a:rPr>
              <a:t>) and the National Institute of Virology (NIV). </a:t>
            </a:r>
            <a:endParaRPr lang="en-US" sz="3000" dirty="0" smtClean="0">
              <a:latin typeface="Calibri" pitchFamily="34" charset="0"/>
            </a:endParaRPr>
          </a:p>
          <a:p>
            <a:pPr>
              <a:buNone/>
            </a:pPr>
            <a:r>
              <a:rPr lang="en-US" sz="3000" dirty="0" smtClean="0">
                <a:latin typeface="Calibri" pitchFamily="34" charset="0"/>
              </a:rPr>
              <a:t>    12 </a:t>
            </a:r>
            <a:r>
              <a:rPr lang="en-US" sz="3000" dirty="0">
                <a:latin typeface="Calibri" pitchFamily="34" charset="0"/>
              </a:rPr>
              <a:t>medical institutes across the country were selected to conduct Phase I/II trial of the </a:t>
            </a:r>
            <a:r>
              <a:rPr lang="en-US" sz="3000" dirty="0" smtClean="0">
                <a:latin typeface="Calibri" pitchFamily="34" charset="0"/>
              </a:rPr>
              <a:t>home grown </a:t>
            </a:r>
            <a:r>
              <a:rPr lang="en-US" sz="3000" dirty="0">
                <a:latin typeface="Calibri" pitchFamily="34" charset="0"/>
              </a:rPr>
              <a:t>vaccine.</a:t>
            </a:r>
          </a:p>
          <a:p>
            <a:endParaRPr lang="en-US" dirty="0" smtClean="0"/>
          </a:p>
          <a:p>
            <a:pPr>
              <a:buNone/>
            </a:pPr>
            <a:r>
              <a:rPr lang="en-US" sz="2400" dirty="0" smtClean="0"/>
              <a:t>                                                                                                                                  </a:t>
            </a:r>
          </a:p>
          <a:p>
            <a:pPr>
              <a:buNone/>
            </a:pPr>
            <a:r>
              <a:rPr lang="en-US" sz="2400" i="1" dirty="0" smtClean="0"/>
              <a:t>                                                                                                                     August , 2020 ,Times of India</a:t>
            </a:r>
            <a:endParaRPr lang="en-US" sz="2400" i="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r>
              <a:rPr lang="en-US" dirty="0" smtClean="0"/>
              <a:t>A collaboration between Serum Institute of India (SII), </a:t>
            </a:r>
            <a:r>
              <a:rPr lang="en-US" dirty="0" err="1" smtClean="0"/>
              <a:t>Gavi</a:t>
            </a:r>
            <a:r>
              <a:rPr lang="en-US" dirty="0" smtClean="0"/>
              <a:t> and the Bill &amp; Melinda Gates Foundation </a:t>
            </a:r>
            <a:r>
              <a:rPr lang="en-US" u="sng" dirty="0" smtClean="0">
                <a:hlinkClick r:id="rId2"/>
              </a:rPr>
              <a:t>announced </a:t>
            </a:r>
            <a:r>
              <a:rPr lang="en-US" dirty="0" smtClean="0"/>
              <a:t> </a:t>
            </a:r>
            <a:r>
              <a:rPr lang="en-US" dirty="0" smtClean="0"/>
              <a:t>ensure up to 100 million doses of AstraZeneca or </a:t>
            </a:r>
            <a:r>
              <a:rPr lang="en-US" dirty="0" err="1" smtClean="0"/>
              <a:t>Novavax’s</a:t>
            </a:r>
            <a:r>
              <a:rPr lang="en-US" dirty="0" smtClean="0"/>
              <a:t> candidate vaccines, if successful, will be available to </a:t>
            </a:r>
            <a:r>
              <a:rPr lang="en-US" dirty="0" smtClean="0">
                <a:solidFill>
                  <a:srgbClr val="FF0000"/>
                </a:solidFill>
              </a:rPr>
              <a:t>low- and middle-income </a:t>
            </a:r>
            <a:r>
              <a:rPr lang="en-US" dirty="0" smtClean="0"/>
              <a:t>economies through the COVAX Facility at just </a:t>
            </a:r>
            <a:r>
              <a:rPr lang="en-US" dirty="0" smtClean="0">
                <a:solidFill>
                  <a:srgbClr val="FF0000"/>
                </a:solidFill>
              </a:rPr>
              <a:t>US$ 3 per dose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VACCINE</a:t>
            </a:r>
            <a:endParaRPr lang="en-US" b="1" dirty="0"/>
          </a:p>
        </p:txBody>
      </p:sp>
      <p:sp>
        <p:nvSpPr>
          <p:cNvPr id="3" name="Content Placeholder 2"/>
          <p:cNvSpPr>
            <a:spLocks noGrp="1"/>
          </p:cNvSpPr>
          <p:nvPr>
            <p:ph idx="1"/>
          </p:nvPr>
        </p:nvSpPr>
        <p:spPr/>
        <p:txBody>
          <a:bodyPr>
            <a:normAutofit fontScale="92500"/>
          </a:bodyPr>
          <a:lstStyle/>
          <a:p>
            <a:pPr>
              <a:buNone/>
            </a:pPr>
            <a:endParaRPr lang="en" dirty="0" smtClean="0"/>
          </a:p>
          <a:p>
            <a:pPr>
              <a:buNone/>
            </a:pPr>
            <a:r>
              <a:rPr lang="en" dirty="0"/>
              <a:t> </a:t>
            </a:r>
            <a:r>
              <a:rPr lang="en" dirty="0" smtClean="0"/>
              <a:t>   One thing is for sure, we are well on our way to developing vaccines for people all over the world. </a:t>
            </a:r>
            <a:r>
              <a:rPr lang="en-US" dirty="0" smtClean="0"/>
              <a:t>The WHO is coordinating global efforts to develop a vaccine, with an eye toward delivering        </a:t>
            </a:r>
            <a:r>
              <a:rPr lang="en-US" sz="4000" b="1" dirty="0" smtClean="0"/>
              <a:t>two billion doses by the end of 2021.</a:t>
            </a:r>
          </a:p>
          <a:p>
            <a:pPr>
              <a:buNone/>
            </a:pPr>
            <a:r>
              <a:rPr lang="en-US" sz="4000" b="1" dirty="0" smtClean="0"/>
              <a:t>                            Really Tough</a:t>
            </a:r>
          </a:p>
          <a:p>
            <a:endParaRPr lang="en-US" sz="4000" b="1" dirty="0"/>
          </a:p>
          <a:p>
            <a:pPr>
              <a:buNone/>
            </a:pPr>
            <a:r>
              <a:rPr lang="en-US" sz="2400" i="1" dirty="0" smtClean="0"/>
              <a:t>                                                                                                            WHO </a:t>
            </a:r>
            <a:r>
              <a:rPr lang="en-US" sz="2400" i="1" dirty="0" err="1" smtClean="0"/>
              <a:t>Bulletin,August</a:t>
            </a:r>
            <a:r>
              <a:rPr lang="en-US" sz="2400" i="1" dirty="0" smtClean="0"/>
              <a:t> 2020</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GAVI/COVAX/AMC</a:t>
            </a:r>
            <a:endParaRPr lang="en-US" b="1" dirty="0"/>
          </a:p>
        </p:txBody>
      </p:sp>
      <p:sp>
        <p:nvSpPr>
          <p:cNvPr id="3" name="Content Placeholder 2"/>
          <p:cNvSpPr>
            <a:spLocks noGrp="1"/>
          </p:cNvSpPr>
          <p:nvPr>
            <p:ph idx="1"/>
          </p:nvPr>
        </p:nvSpPr>
        <p:spPr>
          <a:xfrm>
            <a:off x="609600" y="1253448"/>
            <a:ext cx="10972800" cy="5260368"/>
          </a:xfrm>
        </p:spPr>
        <p:txBody>
          <a:bodyPr>
            <a:normAutofit lnSpcReduction="10000"/>
          </a:bodyPr>
          <a:lstStyle/>
          <a:p>
            <a:r>
              <a:rPr lang="en-US" dirty="0" smtClean="0"/>
              <a:t>In July the </a:t>
            </a:r>
            <a:r>
              <a:rPr lang="en-US" dirty="0" err="1" smtClean="0"/>
              <a:t>Gavi</a:t>
            </a:r>
            <a:r>
              <a:rPr lang="en-US" dirty="0" smtClean="0"/>
              <a:t> Board </a:t>
            </a:r>
            <a:r>
              <a:rPr lang="en-US" u="sng" dirty="0" smtClean="0">
                <a:hlinkClick r:id="rId2"/>
              </a:rPr>
              <a:t>agreed</a:t>
            </a:r>
            <a:r>
              <a:rPr lang="en-US" dirty="0" smtClean="0"/>
              <a:t> on the 92 economies that will be supported the COVAX Advance Market Commitment (AMC). The full list is as follows:</a:t>
            </a:r>
          </a:p>
          <a:p>
            <a:pPr lvl="0">
              <a:buNone/>
            </a:pPr>
            <a:r>
              <a:rPr lang="en-US" sz="2800" u="sng" dirty="0" smtClean="0">
                <a:solidFill>
                  <a:srgbClr val="FF0000"/>
                </a:solidFill>
              </a:rPr>
              <a:t>Lower-middle income</a:t>
            </a:r>
            <a:r>
              <a:rPr lang="en-US" sz="2800" dirty="0" smtClean="0"/>
              <a:t>: Angola, Algeria, </a:t>
            </a:r>
            <a:r>
              <a:rPr lang="en-US" sz="2800" dirty="0" smtClean="0">
                <a:solidFill>
                  <a:srgbClr val="FF0000"/>
                </a:solidFill>
              </a:rPr>
              <a:t>Bangladesh</a:t>
            </a:r>
            <a:r>
              <a:rPr lang="en-US" sz="2800" dirty="0" smtClean="0"/>
              <a:t>, </a:t>
            </a:r>
            <a:r>
              <a:rPr lang="en-US" sz="2800" dirty="0" smtClean="0">
                <a:solidFill>
                  <a:srgbClr val="FF0000"/>
                </a:solidFill>
              </a:rPr>
              <a:t>Bhutan</a:t>
            </a:r>
            <a:r>
              <a:rPr lang="en-US" sz="2800" dirty="0" smtClean="0"/>
              <a:t>, Bolivia, </a:t>
            </a:r>
            <a:r>
              <a:rPr lang="en-US" sz="2800" dirty="0" err="1" smtClean="0"/>
              <a:t>Cabo</a:t>
            </a:r>
            <a:r>
              <a:rPr lang="en-US" sz="2800" dirty="0" smtClean="0"/>
              <a:t> Verde, Cambodia, Cameroon, Comoros, Congo, Côte d'Ivoire, Djibouti, Egypt, El Salvador, </a:t>
            </a:r>
            <a:r>
              <a:rPr lang="en-US" sz="2800" dirty="0" err="1" smtClean="0"/>
              <a:t>Eswatini</a:t>
            </a:r>
            <a:r>
              <a:rPr lang="en-US" sz="2800" dirty="0" smtClean="0"/>
              <a:t>, Ghana, Honduras, </a:t>
            </a:r>
            <a:r>
              <a:rPr lang="en-US" sz="2800" dirty="0" smtClean="0">
                <a:solidFill>
                  <a:srgbClr val="FF0000"/>
                </a:solidFill>
              </a:rPr>
              <a:t>India, </a:t>
            </a:r>
            <a:r>
              <a:rPr lang="en-US" sz="2800" dirty="0" smtClean="0"/>
              <a:t>Indonesia, Kenya, Kiribati, </a:t>
            </a:r>
            <a:r>
              <a:rPr lang="en-US" sz="2800" dirty="0" err="1" smtClean="0"/>
              <a:t>Kyrgyztan</a:t>
            </a:r>
            <a:r>
              <a:rPr lang="en-US" sz="2800" dirty="0" smtClean="0"/>
              <a:t>, Lao People’s Democratic Republic, Lesotho, Mauritania, Micronesia, Moldova, Mongolia, Morocco, Myanmar, Nicaragua, Nigeria, </a:t>
            </a:r>
            <a:r>
              <a:rPr lang="en-US" sz="2800" dirty="0" smtClean="0">
                <a:solidFill>
                  <a:srgbClr val="FF0000"/>
                </a:solidFill>
              </a:rPr>
              <a:t>Pakistan</a:t>
            </a:r>
            <a:r>
              <a:rPr lang="en-US" sz="2800" dirty="0" smtClean="0"/>
              <a:t>, Papua New Guinea, Philippines, São Tomé and Principe, Senegal, Solomon Islands, </a:t>
            </a:r>
            <a:r>
              <a:rPr lang="en-US" sz="2800" dirty="0" smtClean="0">
                <a:solidFill>
                  <a:srgbClr val="FF0000"/>
                </a:solidFill>
              </a:rPr>
              <a:t>Sri Lanka</a:t>
            </a:r>
            <a:r>
              <a:rPr lang="en-US" sz="2800" dirty="0" smtClean="0"/>
              <a:t>, Sudan, Timor-Leste, Tunisia, Ukraine, Uzbekistan, Vanuatu, Vietnam, West Bank and Gaza, Zambia and Zimbabwe</a:t>
            </a:r>
          </a:p>
          <a:p>
            <a:pPr>
              <a:buNone/>
            </a:pPr>
            <a:endParaRPr lang="en-US" sz="28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Challenges to be faced once a vaccine is available</a:t>
            </a:r>
            <a:br>
              <a:rPr lang="en-US" b="1" dirty="0" smtClean="0"/>
            </a:br>
            <a:endParaRPr lang="en-US" b="1" dirty="0"/>
          </a:p>
        </p:txBody>
      </p:sp>
      <p:sp>
        <p:nvSpPr>
          <p:cNvPr id="3" name="Content Placeholder 2"/>
          <p:cNvSpPr>
            <a:spLocks noGrp="1"/>
          </p:cNvSpPr>
          <p:nvPr>
            <p:ph idx="1"/>
          </p:nvPr>
        </p:nvSpPr>
        <p:spPr>
          <a:xfrm>
            <a:off x="609600" y="1600206"/>
            <a:ext cx="10972800" cy="5000619"/>
          </a:xfrm>
        </p:spPr>
        <p:txBody>
          <a:bodyPr/>
          <a:lstStyle/>
          <a:p>
            <a:r>
              <a:rPr lang="en-US" dirty="0" smtClean="0">
                <a:solidFill>
                  <a:schemeClr val="tx1"/>
                </a:solidFill>
                <a:effectLst/>
                <a:latin typeface="Calibri" pitchFamily="34" charset="0"/>
                <a:cs typeface="Saira Semi Condensed" panose="020B0604020202020204" charset="0"/>
              </a:rPr>
              <a:t>People may not be convinced to take the corona virus vaccine</a:t>
            </a:r>
          </a:p>
          <a:p>
            <a:r>
              <a:rPr lang="en-US" dirty="0" smtClean="0">
                <a:solidFill>
                  <a:schemeClr val="tx1"/>
                </a:solidFill>
                <a:effectLst/>
                <a:latin typeface="Calibri" pitchFamily="34" charset="0"/>
                <a:cs typeface="Saira Semi Condensed" panose="020B0604020202020204" charset="0"/>
              </a:rPr>
              <a:t>The virus may mutate, rendering the vaccines ineffective</a:t>
            </a:r>
          </a:p>
          <a:p>
            <a:r>
              <a:rPr lang="en-US" dirty="0" smtClean="0">
                <a:solidFill>
                  <a:schemeClr val="tx1"/>
                </a:solidFill>
                <a:effectLst/>
                <a:latin typeface="Calibri" pitchFamily="34" charset="0"/>
                <a:cs typeface="Saira Semi Condensed" panose="020B0604020202020204" charset="0"/>
              </a:rPr>
              <a:t>The immunity from the vaccine may not last long</a:t>
            </a:r>
          </a:p>
          <a:p>
            <a:r>
              <a:rPr lang="en-US" dirty="0" smtClean="0">
                <a:solidFill>
                  <a:schemeClr val="tx1"/>
                </a:solidFill>
                <a:effectLst/>
                <a:latin typeface="Calibri" pitchFamily="34" charset="0"/>
                <a:cs typeface="Saira Semi Condensed" panose="020B0604020202020204" charset="0"/>
              </a:rPr>
              <a:t>The challenge in distributing the vaccine</a:t>
            </a:r>
          </a:p>
          <a:p>
            <a:r>
              <a:rPr lang="en-US" dirty="0" smtClean="0">
                <a:latin typeface="Calibri" pitchFamily="34" charset="0"/>
                <a:cs typeface="Saira Semi Condensed" panose="020B0604020202020204" charset="0"/>
              </a:rPr>
              <a:t>Maintenance of cold chain and preservation</a:t>
            </a:r>
          </a:p>
          <a:p>
            <a:r>
              <a:rPr lang="en-US" dirty="0" smtClean="0">
                <a:solidFill>
                  <a:schemeClr val="tx1"/>
                </a:solidFill>
                <a:effectLst/>
                <a:latin typeface="Calibri" pitchFamily="34" charset="0"/>
                <a:cs typeface="Saira Semi Condensed" panose="020B0604020202020204" charset="0"/>
              </a:rPr>
              <a:t>Prioritization of Vaccination according to WHO</a:t>
            </a:r>
          </a:p>
          <a:p>
            <a:endParaRPr lang="en-US" dirty="0" smtClean="0">
              <a:solidFill>
                <a:schemeClr val="tx1"/>
              </a:solidFill>
              <a:effectLst/>
              <a:latin typeface="Saira Semi Condensed" panose="020B0604020202020204" charset="0"/>
              <a:cs typeface="Saira Semi Condensed" panose="020B0604020202020204" charset="0"/>
            </a:endParaRPr>
          </a:p>
          <a:p>
            <a:pPr>
              <a:buNone/>
            </a:pPr>
            <a:endParaRPr lang="en-US" dirty="0" smtClean="0">
              <a:solidFill>
                <a:schemeClr val="tx1"/>
              </a:solidFill>
              <a:effectLst/>
              <a:latin typeface="Saira Semi Condensed" panose="020B0604020202020204" charset="0"/>
              <a:cs typeface="Saira Semi Condensed" panose="020B0604020202020204" charset="0"/>
            </a:endParaRPr>
          </a:p>
          <a:p>
            <a:endParaRPr lang="en-US" dirty="0" smtClean="0">
              <a:solidFill>
                <a:schemeClr val="tx1"/>
              </a:solidFill>
              <a:effectLst/>
              <a:latin typeface="Saira Semi Condensed" panose="020B0604020202020204" charset="0"/>
              <a:cs typeface="Saira Semi Condensed" panose="020B0604020202020204" charset="0"/>
            </a:endParaRPr>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b="1" dirty="0" smtClean="0"/>
              <a:t>HOW MANY PEOPLE </a:t>
            </a:r>
            <a:r>
              <a:rPr lang="en" b="1" dirty="0" smtClean="0"/>
              <a:t>NEEDED </a:t>
            </a:r>
            <a:r>
              <a:rPr lang="en" b="1" dirty="0" smtClean="0"/>
              <a:t>TO BE VACCINATED</a:t>
            </a:r>
            <a:r>
              <a:rPr lang="en-US" b="1" dirty="0" smtClean="0"/>
              <a:t> </a:t>
            </a:r>
            <a:endParaRPr lang="en-US" b="1" dirty="0"/>
          </a:p>
        </p:txBody>
      </p:sp>
      <p:sp>
        <p:nvSpPr>
          <p:cNvPr id="3" name="Content Placeholder 2"/>
          <p:cNvSpPr>
            <a:spLocks noGrp="1"/>
          </p:cNvSpPr>
          <p:nvPr>
            <p:ph idx="1"/>
          </p:nvPr>
        </p:nvSpPr>
        <p:spPr/>
        <p:txBody>
          <a:bodyPr>
            <a:normAutofit/>
          </a:bodyPr>
          <a:lstStyle/>
          <a:p>
            <a:pPr marL="609585" indent="-423323" algn="just">
              <a:lnSpc>
                <a:spcPct val="115000"/>
              </a:lnSpc>
              <a:buClr>
                <a:schemeClr val="accent2"/>
              </a:buClr>
              <a:buSzPts val="1400"/>
              <a:buFont typeface="Anaheim"/>
              <a:buChar char="●"/>
            </a:pPr>
            <a:r>
              <a:rPr lang="en" sz="2800" dirty="0" smtClean="0">
                <a:latin typeface="Calibri" pitchFamily="34" charset="0"/>
                <a:ea typeface="Anaheim"/>
                <a:cs typeface="Anaheim"/>
                <a:sym typeface="Anaheim"/>
              </a:rPr>
              <a:t>It is hard to know without knowing how effective the vaccine is going to be.</a:t>
            </a:r>
          </a:p>
          <a:p>
            <a:pPr marL="609585" indent="-423323" algn="just">
              <a:lnSpc>
                <a:spcPct val="115000"/>
              </a:lnSpc>
              <a:buClr>
                <a:schemeClr val="accent2"/>
              </a:buClr>
              <a:buSzPts val="1400"/>
              <a:buFont typeface="Anaheim"/>
              <a:buChar char="●"/>
            </a:pPr>
            <a:r>
              <a:rPr lang="en" sz="2800" dirty="0" smtClean="0">
                <a:latin typeface="Calibri" pitchFamily="34" charset="0"/>
                <a:ea typeface="Anaheim"/>
                <a:cs typeface="Anaheim"/>
                <a:sym typeface="Anaheim"/>
              </a:rPr>
              <a:t>It is thought that 60-70% of people need to be immune to the virus in order to stop it spreading easily (known as herd immunity)</a:t>
            </a:r>
          </a:p>
          <a:p>
            <a:pPr marL="609585" indent="-423323" algn="just">
              <a:lnSpc>
                <a:spcPct val="115000"/>
              </a:lnSpc>
              <a:buClr>
                <a:schemeClr val="accent2"/>
              </a:buClr>
              <a:buSzPts val="1400"/>
              <a:buFont typeface="Anaheim"/>
              <a:buChar char="●"/>
            </a:pPr>
            <a:r>
              <a:rPr lang="en-US" sz="2800" dirty="0" smtClean="0">
                <a:latin typeface="Calibri" pitchFamily="34" charset="0"/>
                <a:ea typeface="Anaheim"/>
                <a:cs typeface="Anaheim"/>
                <a:sym typeface="Anaheim"/>
              </a:rPr>
              <a:t>T</a:t>
            </a:r>
            <a:r>
              <a:rPr lang="en" sz="2800" dirty="0" smtClean="0">
                <a:latin typeface="Calibri" pitchFamily="34" charset="0"/>
                <a:ea typeface="Anaheim"/>
                <a:cs typeface="Anaheim"/>
                <a:sym typeface="Anaheim"/>
              </a:rPr>
              <a:t>hat would mean billions of people around the world would need to be vaccinated for the vaccination program to be successful.</a:t>
            </a:r>
          </a:p>
          <a:p>
            <a:endParaRPr lang="en-US" dirty="0" smtClean="0"/>
          </a:p>
          <a:p>
            <a:pPr>
              <a:buNone/>
            </a:pPr>
            <a:r>
              <a:rPr lang="en-US" dirty="0" smtClean="0"/>
              <a:t>                                                                                              July/</a:t>
            </a:r>
            <a:r>
              <a:rPr lang="en-US" sz="2400" i="1" dirty="0" smtClean="0"/>
              <a:t>BBC News</a:t>
            </a:r>
            <a:endParaRPr lang="en-US" sz="2400" i="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76044"/>
            <a:ext cx="10972800" cy="441593"/>
          </a:xfrm>
        </p:spPr>
        <p:txBody>
          <a:bodyPr>
            <a:normAutofit fontScale="90000"/>
          </a:bodyPr>
          <a:lstStyle/>
          <a:p>
            <a:pPr lvl="0"/>
            <a:r>
              <a:rPr lang="en-US" sz="3600" b="1" dirty="0" smtClean="0"/>
              <a:t>COVID-19 vaccine: Bangladesh to get priority if China develops vaccine</a:t>
            </a:r>
            <a:r>
              <a:rPr lang="en-US" dirty="0" smtClean="0"/>
              <a:t/>
            </a:r>
            <a:br>
              <a:rPr lang="en-US" dirty="0" smtClean="0"/>
            </a:br>
            <a:endParaRPr lang="en-US" dirty="0"/>
          </a:p>
        </p:txBody>
      </p:sp>
      <p:sp>
        <p:nvSpPr>
          <p:cNvPr id="3" name="Content Placeholder 2"/>
          <p:cNvSpPr>
            <a:spLocks noGrp="1"/>
          </p:cNvSpPr>
          <p:nvPr>
            <p:ph idx="1"/>
          </p:nvPr>
        </p:nvSpPr>
        <p:spPr>
          <a:xfrm>
            <a:off x="339047" y="1438382"/>
            <a:ext cx="11527605" cy="4687787"/>
          </a:xfrm>
        </p:spPr>
        <p:txBody>
          <a:bodyPr>
            <a:normAutofit lnSpcReduction="10000"/>
          </a:bodyPr>
          <a:lstStyle/>
          <a:p>
            <a:pPr lvl="0">
              <a:buNone/>
            </a:pPr>
            <a:endParaRPr lang="en-US" dirty="0" smtClean="0"/>
          </a:p>
          <a:p>
            <a:r>
              <a:rPr lang="en-US" dirty="0" smtClean="0"/>
              <a:t>China has said Bangladesh will get priority in terms of cooperation and support if they can successfully develop vaccine for the </a:t>
            </a:r>
            <a:r>
              <a:rPr lang="en-US" dirty="0" err="1" smtClean="0"/>
              <a:t>coronavirus</a:t>
            </a:r>
            <a:r>
              <a:rPr lang="en-US" dirty="0" smtClean="0"/>
              <a:t>. </a:t>
            </a:r>
          </a:p>
          <a:p>
            <a:r>
              <a:rPr lang="en-US" dirty="0" smtClean="0"/>
              <a:t>"Of course, Bangladesh is our important friend and Bangladesh will surely get priority," Deputy Chief of Mission at Chinese Embassy in Dhaka </a:t>
            </a:r>
            <a:r>
              <a:rPr lang="en-US" dirty="0" err="1" smtClean="0"/>
              <a:t>Hualong</a:t>
            </a:r>
            <a:r>
              <a:rPr lang="en-US" dirty="0" smtClean="0"/>
              <a:t> Yan told UNB on Sunday. </a:t>
            </a:r>
          </a:p>
          <a:p>
            <a:r>
              <a:rPr lang="en-US" dirty="0" smtClean="0"/>
              <a:t>He said Bangladesh and China are working closely to deal with the situation amid the </a:t>
            </a:r>
            <a:r>
              <a:rPr lang="en-US" dirty="0" err="1" smtClean="0"/>
              <a:t>coronavirus</a:t>
            </a:r>
            <a:r>
              <a:rPr lang="en-US" dirty="0" smtClean="0"/>
              <a:t> outbreak. </a:t>
            </a:r>
          </a:p>
          <a:p>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BAD NEWS</a:t>
            </a:r>
            <a:endParaRPr lang="en-US" b="1" dirty="0">
              <a:solidFill>
                <a:srgbClr val="FF0000"/>
              </a:solidFill>
            </a:endParaRPr>
          </a:p>
        </p:txBody>
      </p:sp>
      <p:sp>
        <p:nvSpPr>
          <p:cNvPr id="3" name="Content Placeholder 2"/>
          <p:cNvSpPr>
            <a:spLocks noGrp="1"/>
          </p:cNvSpPr>
          <p:nvPr>
            <p:ph idx="1"/>
          </p:nvPr>
        </p:nvSpPr>
        <p:spPr>
          <a:xfrm>
            <a:off x="609600" y="1600207"/>
            <a:ext cx="10972800" cy="4718401"/>
          </a:xfrm>
        </p:spPr>
        <p:txBody>
          <a:bodyPr>
            <a:normAutofit lnSpcReduction="10000"/>
          </a:bodyPr>
          <a:lstStyle/>
          <a:p>
            <a:r>
              <a:rPr lang="en-US" b="1" dirty="0" smtClean="0"/>
              <a:t>The AstraZeneca vaccine trial was </a:t>
            </a:r>
            <a:r>
              <a:rPr lang="en-US" b="1" dirty="0" smtClean="0">
                <a:solidFill>
                  <a:srgbClr val="FF0000"/>
                </a:solidFill>
              </a:rPr>
              <a:t>halted </a:t>
            </a:r>
            <a:r>
              <a:rPr lang="en-US" b="1" dirty="0" smtClean="0"/>
              <a:t>after a person enrolled in it developed a rare inflammatory condition.</a:t>
            </a:r>
          </a:p>
          <a:p>
            <a:pPr>
              <a:buNone/>
            </a:pPr>
            <a:endParaRPr lang="en-US" dirty="0" smtClean="0"/>
          </a:p>
          <a:p>
            <a:r>
              <a:rPr lang="en-US" b="1" dirty="0" smtClean="0"/>
              <a:t>Adar </a:t>
            </a:r>
            <a:r>
              <a:rPr lang="en-US" b="1" dirty="0" err="1" smtClean="0"/>
              <a:t>Poonawalla's</a:t>
            </a:r>
            <a:r>
              <a:rPr lang="en-US" b="1" dirty="0" smtClean="0"/>
              <a:t> Serum Institute Gets Notice on </a:t>
            </a:r>
            <a:r>
              <a:rPr lang="en-US" b="1" dirty="0" smtClean="0">
                <a:solidFill>
                  <a:srgbClr val="FF0000"/>
                </a:solidFill>
              </a:rPr>
              <a:t>Pausing</a:t>
            </a:r>
            <a:r>
              <a:rPr lang="en-US" b="1" dirty="0" smtClean="0"/>
              <a:t> Vaccine Trial</a:t>
            </a:r>
          </a:p>
          <a:p>
            <a:pPr>
              <a:buNone/>
            </a:pPr>
            <a:endParaRPr lang="en-US" dirty="0" smtClean="0"/>
          </a:p>
          <a:p>
            <a:r>
              <a:rPr lang="en-US" b="1" dirty="0" smtClean="0"/>
              <a:t>Top U.S. health officials update Congress on vaccine development and distribution plan. Not coming before US election.</a:t>
            </a:r>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a:t>
            </a:r>
            <a:endParaRPr lang="en-US" b="1" dirty="0"/>
          </a:p>
        </p:txBody>
      </p:sp>
      <p:sp>
        <p:nvSpPr>
          <p:cNvPr id="3" name="Content Placeholder 2"/>
          <p:cNvSpPr>
            <a:spLocks noGrp="1"/>
          </p:cNvSpPr>
          <p:nvPr>
            <p:ph idx="1"/>
          </p:nvPr>
        </p:nvSpPr>
        <p:spPr/>
        <p:txBody>
          <a:bodyPr/>
          <a:lstStyle/>
          <a:p>
            <a:pPr>
              <a:buNone/>
            </a:pPr>
            <a:r>
              <a:rPr lang="en-US" dirty="0" smtClean="0"/>
              <a:t>   </a:t>
            </a:r>
          </a:p>
          <a:p>
            <a:pPr>
              <a:buNone/>
            </a:pPr>
            <a:endParaRPr lang="en-US" dirty="0" smtClean="0"/>
          </a:p>
          <a:p>
            <a:pPr>
              <a:buNone/>
            </a:pPr>
            <a:r>
              <a:rPr lang="en-US" sz="4000" dirty="0" smtClean="0"/>
              <a:t>Some peoples of all countries should be vaccinated on priority than all peoples of some countries –</a:t>
            </a:r>
          </a:p>
          <a:p>
            <a:pPr>
              <a:buNone/>
            </a:pPr>
            <a:r>
              <a:rPr lang="en-US" sz="2400" i="1" dirty="0" smtClean="0"/>
              <a:t>                                                                                                           </a:t>
            </a:r>
            <a:endParaRPr lang="en-US" sz="2400" i="1" dirty="0" smtClean="0"/>
          </a:p>
          <a:p>
            <a:pPr>
              <a:buNone/>
            </a:pPr>
            <a:r>
              <a:rPr lang="en-US" sz="2400" b="1" i="1" dirty="0" smtClean="0"/>
              <a:t> </a:t>
            </a:r>
            <a:r>
              <a:rPr lang="en-US" sz="2400" b="1" i="1" dirty="0" smtClean="0"/>
              <a:t>                                                                                                          </a:t>
            </a:r>
            <a:r>
              <a:rPr lang="en-US" sz="2400" b="1" i="1" dirty="0" smtClean="0"/>
              <a:t>Dr</a:t>
            </a:r>
            <a:r>
              <a:rPr lang="en-US" sz="2400" b="1" i="1" dirty="0" smtClean="0"/>
              <a:t>. </a:t>
            </a:r>
            <a:r>
              <a:rPr lang="en-US" sz="2400" b="1" i="1" dirty="0" err="1" smtClean="0"/>
              <a:t>Tedros</a:t>
            </a:r>
            <a:r>
              <a:rPr lang="en-US" sz="2400" b="1" i="1" dirty="0" smtClean="0"/>
              <a:t>, DG, WHO</a:t>
            </a:r>
          </a:p>
          <a:p>
            <a:pPr>
              <a:buNone/>
            </a:pPr>
            <a:r>
              <a:rPr lang="en-US" sz="2400" b="1" i="1" dirty="0"/>
              <a:t> </a:t>
            </a:r>
            <a:r>
              <a:rPr lang="en-US" sz="2400" b="1" i="1" dirty="0" smtClean="0"/>
              <a:t>                                                                                                          </a:t>
            </a:r>
            <a:r>
              <a:rPr lang="en-US" sz="2400" i="1" dirty="0" smtClean="0"/>
              <a:t>September 7,2020</a:t>
            </a:r>
            <a:endParaRPr lang="en-US" sz="2400" i="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SUMMERY</a:t>
            </a:r>
            <a:endParaRPr lang="en-US" b="1" dirty="0"/>
          </a:p>
        </p:txBody>
      </p:sp>
      <p:sp>
        <p:nvSpPr>
          <p:cNvPr id="3" name="Content Placeholder 2"/>
          <p:cNvSpPr>
            <a:spLocks noGrp="1"/>
          </p:cNvSpPr>
          <p:nvPr>
            <p:ph idx="1"/>
          </p:nvPr>
        </p:nvSpPr>
        <p:spPr/>
        <p:txBody>
          <a:bodyPr>
            <a:normAutofit fontScale="77500" lnSpcReduction="20000"/>
          </a:bodyPr>
          <a:lstStyle/>
          <a:p>
            <a:pPr marL="609585" indent="-423323" algn="just">
              <a:lnSpc>
                <a:spcPct val="115000"/>
              </a:lnSpc>
              <a:buClr>
                <a:schemeClr val="accent2"/>
              </a:buClr>
              <a:buSzPts val="1400"/>
              <a:buFont typeface="Anaheim"/>
              <a:buChar char="●"/>
            </a:pPr>
            <a:r>
              <a:rPr lang="en" sz="3600" dirty="0" smtClean="0">
                <a:latin typeface="Calibri" pitchFamily="34" charset="0"/>
                <a:ea typeface="Anaheim"/>
                <a:cs typeface="Anaheim"/>
                <a:sym typeface="Anaheim"/>
              </a:rPr>
              <a:t>There is a lot of work still to be done, but this is not a  science fiction.</a:t>
            </a:r>
          </a:p>
          <a:p>
            <a:pPr marL="609585" indent="-423323" algn="just">
              <a:lnSpc>
                <a:spcPct val="115000"/>
              </a:lnSpc>
              <a:buClr>
                <a:schemeClr val="accent2"/>
              </a:buClr>
              <a:buSzPts val="1400"/>
              <a:buFont typeface="Anaheim"/>
              <a:buChar char="●"/>
            </a:pPr>
            <a:r>
              <a:rPr lang="en" sz="3600" dirty="0" smtClean="0">
                <a:latin typeface="Calibri" pitchFamily="34" charset="0"/>
                <a:ea typeface="Anaheim"/>
                <a:cs typeface="Anaheim"/>
                <a:sym typeface="Anaheim"/>
              </a:rPr>
              <a:t>If you think back to the fact that in January, we barely knew what this virus was, and here we are, 8 months later, embarking on efficacy trials, it’s really a remarkable accomplishment.</a:t>
            </a:r>
          </a:p>
          <a:p>
            <a:pPr marL="609585" indent="-423323" algn="just">
              <a:lnSpc>
                <a:spcPct val="115000"/>
              </a:lnSpc>
              <a:buClr>
                <a:schemeClr val="accent2"/>
              </a:buClr>
              <a:buSzPts val="1400"/>
              <a:buFont typeface="Anaheim"/>
              <a:buChar char="●"/>
            </a:pPr>
            <a:r>
              <a:rPr lang="en" sz="3600" dirty="0" smtClean="0">
                <a:latin typeface="Calibri" pitchFamily="34" charset="0"/>
                <a:ea typeface="Anaheim"/>
                <a:cs typeface="Anaheim"/>
                <a:sym typeface="Anaheim"/>
              </a:rPr>
              <a:t>We have a lot to do yet, including considering the </a:t>
            </a:r>
            <a:r>
              <a:rPr lang="en" sz="3600" dirty="0" smtClean="0">
                <a:solidFill>
                  <a:srgbClr val="FF0000"/>
                </a:solidFill>
                <a:latin typeface="Calibri" pitchFamily="34" charset="0"/>
                <a:ea typeface="Anaheim"/>
                <a:cs typeface="Anaheim"/>
                <a:sym typeface="Anaheim"/>
              </a:rPr>
              <a:t>efficacy</a:t>
            </a:r>
            <a:r>
              <a:rPr lang="en" sz="3600" dirty="0" smtClean="0">
                <a:latin typeface="Calibri" pitchFamily="34" charset="0"/>
                <a:ea typeface="Anaheim"/>
                <a:cs typeface="Anaheim"/>
                <a:sym typeface="Anaheim"/>
              </a:rPr>
              <a:t> of the vaccine in more vulnerable age groups (&lt;18 years and &gt;60 years) and those with multiple risk factors.</a:t>
            </a:r>
          </a:p>
          <a:p>
            <a:pPr marL="609585" indent="-423323" algn="just">
              <a:lnSpc>
                <a:spcPct val="115000"/>
              </a:lnSpc>
              <a:buClr>
                <a:schemeClr val="accent2"/>
              </a:buClr>
              <a:buSzPts val="1400"/>
              <a:buFont typeface="Anaheim"/>
              <a:buChar char="●"/>
            </a:pPr>
            <a:r>
              <a:rPr lang="en" sz="3600" dirty="0" smtClean="0">
                <a:latin typeface="Calibri" pitchFamily="34" charset="0"/>
                <a:ea typeface="Anaheim"/>
                <a:cs typeface="Anaheim"/>
                <a:sym typeface="Anaheim"/>
              </a:rPr>
              <a:t>Before Vaccine comes in hand,</a:t>
            </a:r>
            <a:r>
              <a:rPr lang="en" sz="3600" dirty="0" smtClean="0">
                <a:latin typeface="Calibri" pitchFamily="34" charset="0"/>
                <a:ea typeface="Anaheim"/>
                <a:cs typeface="Anaheim"/>
                <a:sym typeface="Anaheim"/>
              </a:rPr>
              <a:t> </a:t>
            </a:r>
            <a:r>
              <a:rPr lang="en" sz="3600" dirty="0" smtClean="0">
                <a:latin typeface="Calibri" pitchFamily="34" charset="0"/>
                <a:ea typeface="Anaheim"/>
                <a:cs typeface="Anaheim"/>
                <a:sym typeface="Anaheim"/>
              </a:rPr>
              <a:t>people need to </a:t>
            </a:r>
            <a:r>
              <a:rPr lang="en" sz="3600" dirty="0" smtClean="0">
                <a:latin typeface="Calibri" pitchFamily="34" charset="0"/>
                <a:ea typeface="Anaheim"/>
                <a:cs typeface="Anaheim"/>
                <a:sym typeface="Anaheim"/>
              </a:rPr>
              <a:t>have</a:t>
            </a:r>
            <a:r>
              <a:rPr lang="en" sz="3600" dirty="0" smtClean="0">
                <a:latin typeface="Calibri" pitchFamily="34" charset="0"/>
                <a:ea typeface="Anaheim"/>
                <a:cs typeface="Anaheim"/>
                <a:sym typeface="Anaheim"/>
              </a:rPr>
              <a:t> patience  </a:t>
            </a:r>
            <a:r>
              <a:rPr lang="en" sz="3600" dirty="0" smtClean="0">
                <a:latin typeface="Calibri" pitchFamily="34" charset="0"/>
                <a:ea typeface="Anaheim"/>
                <a:cs typeface="Anaheim"/>
                <a:sym typeface="Anaheim"/>
              </a:rPr>
              <a:t>and safe and follow all the health guidelines.</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4292</TotalTime>
  <Words>5106</Words>
  <Application>Microsoft Office PowerPoint</Application>
  <PresentationFormat>Custom</PresentationFormat>
  <Paragraphs>723</Paragraphs>
  <Slides>147</Slides>
  <Notes>28</Notes>
  <HiddenSlides>0</HiddenSlides>
  <MMClips>0</MMClips>
  <ScaleCrop>false</ScaleCrop>
  <HeadingPairs>
    <vt:vector size="4" baseType="variant">
      <vt:variant>
        <vt:lpstr>Theme</vt:lpstr>
      </vt:variant>
      <vt:variant>
        <vt:i4>1</vt:i4>
      </vt:variant>
      <vt:variant>
        <vt:lpstr>Slide Titles</vt:lpstr>
      </vt:variant>
      <vt:variant>
        <vt:i4>147</vt:i4>
      </vt:variant>
    </vt:vector>
  </HeadingPairs>
  <TitlesOfParts>
    <vt:vector size="148" baseType="lpstr">
      <vt:lpstr>Office Theme</vt:lpstr>
      <vt:lpstr>How much we know about the invisible Enemy ? COVID-19</vt:lpstr>
      <vt:lpstr>Contents</vt:lpstr>
      <vt:lpstr>Slide 3</vt:lpstr>
      <vt:lpstr>Slide 4</vt:lpstr>
      <vt:lpstr>IPC</vt:lpstr>
      <vt:lpstr>  IPC strategies in Health Care Settings </vt:lpstr>
      <vt:lpstr>1. Triage, early recognition and source control</vt:lpstr>
      <vt:lpstr>Slide 8</vt:lpstr>
      <vt:lpstr>2. Standard precaution for all patients</vt:lpstr>
      <vt:lpstr>“My 5 moments for Hand Hygiene”</vt:lpstr>
      <vt:lpstr>Hand Wash</vt:lpstr>
      <vt:lpstr>Hand rubbing needs 20-30 seconds</vt:lpstr>
      <vt:lpstr>Hand Rub</vt:lpstr>
      <vt:lpstr>Respiratory Hygiene/cough etiquette</vt:lpstr>
      <vt:lpstr>MEN</vt:lpstr>
      <vt:lpstr>Person with respiratory signs and symptoms</vt:lpstr>
      <vt:lpstr>Personal Protective Equipment</vt:lpstr>
      <vt:lpstr>Slide 18</vt:lpstr>
      <vt:lpstr>Slide 19</vt:lpstr>
      <vt:lpstr>Slide 20</vt:lpstr>
      <vt:lpstr>PPE</vt:lpstr>
      <vt:lpstr>Slide 22</vt:lpstr>
      <vt:lpstr>Correct way of wearing MASK</vt:lpstr>
      <vt:lpstr>Slide 24</vt:lpstr>
      <vt:lpstr> MEASURES SHOULD BE CONSIDERED WHILE USING  SURGICAL MASKS </vt:lpstr>
      <vt:lpstr>Effectiveness of PPE</vt:lpstr>
      <vt:lpstr>Sanitation, &amp; Waste management in COVID-19</vt:lpstr>
      <vt:lpstr>Waste Disposal</vt:lpstr>
      <vt:lpstr>Burial Pit</vt:lpstr>
      <vt:lpstr>Waste bag</vt:lpstr>
      <vt:lpstr>Waste disposal Containers</vt:lpstr>
      <vt:lpstr>Waste Disposal</vt:lpstr>
      <vt:lpstr>Slide 33</vt:lpstr>
      <vt:lpstr>Slide 34</vt:lpstr>
      <vt:lpstr>Appropriate disinfectants</vt:lpstr>
      <vt:lpstr>Slide 36</vt:lpstr>
      <vt:lpstr>Safe management of a Dead body </vt:lpstr>
      <vt:lpstr>3. Transmission based precaution</vt:lpstr>
      <vt:lpstr>Slide 39</vt:lpstr>
      <vt:lpstr>Airborne Precautions</vt:lpstr>
      <vt:lpstr>Aerosol Generating Procedures</vt:lpstr>
      <vt:lpstr>4. Implementing Administrative Control</vt:lpstr>
      <vt:lpstr>Slide 43</vt:lpstr>
      <vt:lpstr>5. Implementing environmental &amp; engineering Control</vt:lpstr>
      <vt:lpstr>Slide 45</vt:lpstr>
      <vt:lpstr>Collecting &amp; Handling Laboratory specimens</vt:lpstr>
      <vt:lpstr>Considerations for Surgical Procedures</vt:lpstr>
      <vt:lpstr>Challenge of IPC implementation in Bangladesh</vt:lpstr>
      <vt:lpstr>SUMMERY OF IPC</vt:lpstr>
      <vt:lpstr>Slide 50</vt:lpstr>
      <vt:lpstr>Slide 51</vt:lpstr>
      <vt:lpstr>Slide 52</vt:lpstr>
      <vt:lpstr>Slide 53</vt:lpstr>
      <vt:lpstr>Slide 54</vt:lpstr>
      <vt:lpstr>Slide 55</vt:lpstr>
      <vt:lpstr>Post COVID Health Problem</vt:lpstr>
      <vt:lpstr>Slide 57</vt:lpstr>
      <vt:lpstr>Slide 58</vt:lpstr>
      <vt:lpstr>Slide 59</vt:lpstr>
      <vt:lpstr>Slide 60</vt:lpstr>
      <vt:lpstr>Neurological Manifestations</vt:lpstr>
      <vt:lpstr>Cardiac </vt:lpstr>
      <vt:lpstr>Cardiac Manifestations</vt:lpstr>
      <vt:lpstr>Slide 64</vt:lpstr>
      <vt:lpstr>COVID-19 Vaccine</vt:lpstr>
      <vt:lpstr>Why do we need a vaccine for Covid 19?</vt:lpstr>
      <vt:lpstr>What is a vaccine?</vt:lpstr>
      <vt:lpstr>Types of vaccine</vt:lpstr>
      <vt:lpstr>Stages of Vaccine Development</vt:lpstr>
      <vt:lpstr>CLINICAL DEVELOPMENT STAGE</vt:lpstr>
      <vt:lpstr>CLINICAL DEVELOPMENT STAGE</vt:lpstr>
      <vt:lpstr>Slide 72</vt:lpstr>
      <vt:lpstr>Pandemic Vaccine</vt:lpstr>
      <vt:lpstr>Slide 74</vt:lpstr>
      <vt:lpstr>Factors Considered During Vaccine Development</vt:lpstr>
      <vt:lpstr>Vaccine</vt:lpstr>
      <vt:lpstr>Where we are ?</vt:lpstr>
      <vt:lpstr>VACCINES IN PHASE 3</vt:lpstr>
      <vt:lpstr>Contd</vt:lpstr>
      <vt:lpstr>APPROVED VACCINES</vt:lpstr>
      <vt:lpstr>APPROVED VACCINES</vt:lpstr>
      <vt:lpstr>Slide 82</vt:lpstr>
      <vt:lpstr>Slide 83</vt:lpstr>
      <vt:lpstr>Slide 84</vt:lpstr>
      <vt:lpstr>Slide 85</vt:lpstr>
      <vt:lpstr>Bangladesh</vt:lpstr>
      <vt:lpstr>Bangladesh</vt:lpstr>
      <vt:lpstr>Bangladesh</vt:lpstr>
      <vt:lpstr>Bangladesh</vt:lpstr>
      <vt:lpstr>India</vt:lpstr>
      <vt:lpstr>Slide 91</vt:lpstr>
      <vt:lpstr>VACCINE</vt:lpstr>
      <vt:lpstr>GAVI/COVAX/AMC</vt:lpstr>
      <vt:lpstr>Challenges to be faced once a vaccine is available </vt:lpstr>
      <vt:lpstr>HOW MANY PEOPLE NEEDED TO BE VACCINATED </vt:lpstr>
      <vt:lpstr>COVID-19 vaccine: Bangladesh to get priority if China develops vaccine </vt:lpstr>
      <vt:lpstr>BAD NEWS</vt:lpstr>
      <vt:lpstr>WHO</vt:lpstr>
      <vt:lpstr>SUMMERY</vt:lpstr>
      <vt:lpstr>Slide 100</vt:lpstr>
      <vt:lpstr>Slide 101</vt:lpstr>
      <vt:lpstr>Slide 102</vt:lpstr>
      <vt:lpstr>Epidemiology</vt:lpstr>
      <vt:lpstr>Epidemiology</vt:lpstr>
      <vt:lpstr>Behavior of Pathogen</vt:lpstr>
      <vt:lpstr>Behavior of Pathogen</vt:lpstr>
      <vt:lpstr>Clinical Presentation and Course</vt:lpstr>
      <vt:lpstr>Clinical Presentation and Course</vt:lpstr>
      <vt:lpstr>Investigations</vt:lpstr>
      <vt:lpstr>Investigations</vt:lpstr>
      <vt:lpstr>Slide 111</vt:lpstr>
      <vt:lpstr>Slide 112</vt:lpstr>
      <vt:lpstr>Chest Xray </vt:lpstr>
      <vt:lpstr>CXR vs. CT scan of chest</vt:lpstr>
      <vt:lpstr>HRCT of Chest </vt:lpstr>
      <vt:lpstr>Slide 116</vt:lpstr>
      <vt:lpstr>Complete blood count </vt:lpstr>
      <vt:lpstr>Slide 118</vt:lpstr>
      <vt:lpstr>Slide 119</vt:lpstr>
      <vt:lpstr>CRP </vt:lpstr>
      <vt:lpstr>Others</vt:lpstr>
      <vt:lpstr>Slide 122</vt:lpstr>
      <vt:lpstr>Slide 123</vt:lpstr>
      <vt:lpstr>CHILDREN</vt:lpstr>
      <vt:lpstr>Physician’s Wellbeing-ACP</vt:lpstr>
      <vt:lpstr>Slide 126</vt:lpstr>
      <vt:lpstr>Slide 127</vt:lpstr>
      <vt:lpstr>Slide 128</vt:lpstr>
      <vt:lpstr>Slide 129</vt:lpstr>
      <vt:lpstr>Slide 130</vt:lpstr>
      <vt:lpstr>Slide 131</vt:lpstr>
      <vt:lpstr> Organizational Level </vt:lpstr>
      <vt:lpstr> WARNING SIGN Being Extremely  Stressed Out </vt:lpstr>
      <vt:lpstr>Unwanted Stress Reaction  (Warning Signs)</vt:lpstr>
      <vt:lpstr>Slide 135</vt:lpstr>
      <vt:lpstr>Slide 136</vt:lpstr>
      <vt:lpstr>Slide 137</vt:lpstr>
      <vt:lpstr>Slide 138</vt:lpstr>
      <vt:lpstr> দেখার দৃষ্টিভঙ্গী পরিবর্তণ করুন/ অন্যভাবে দেখুন (Change your PERCEPTION)</vt:lpstr>
      <vt:lpstr>           Unburden Yourself</vt:lpstr>
      <vt:lpstr>Slide 141</vt:lpstr>
      <vt:lpstr> Indications for referral for mental health assessment </vt:lpstr>
      <vt:lpstr>Burn Out Depressed Doctors</vt:lpstr>
      <vt:lpstr>Slide 144</vt:lpstr>
      <vt:lpstr>Slide 145</vt:lpstr>
      <vt:lpstr>Acknowledgement</vt:lpstr>
      <vt:lpstr>Slide 147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user</cp:lastModifiedBy>
  <cp:revision>331</cp:revision>
  <dcterms:created xsi:type="dcterms:W3CDTF">2020-04-20T17:06:19Z</dcterms:created>
  <dcterms:modified xsi:type="dcterms:W3CDTF">2020-09-15T09:42:38Z</dcterms:modified>
</cp:coreProperties>
</file>